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8"/>
      <p:bold r:id="rId29"/>
      <p:italic r:id="rId30"/>
      <p:bold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Noto Sans Medium" panose="020B0600000101010101" charset="0"/>
      <p:regular r:id="rId36"/>
      <p:bold r:id="rId37"/>
      <p:italic r:id="rId38"/>
      <p:boldItalic r:id="rId39"/>
    </p:embeddedFont>
    <p:embeddedFont>
      <p:font typeface="Noto Sans SemiBold" panose="020B0600000101010101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/YJaT/QH2bQicURDyDTG+yJFcG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e지은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DE387-FBE5-4045-958E-3B293CED83BE}">
  <a:tblStyle styleId="{0F5DE387-FBE5-4045-958E-3B293CED83B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E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EE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5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05T15:44:14.243" idx="1">
    <p:pos x="6000" y="0"/>
    <p:text>뉴스기사 데이터 선정 이유: 분류나 추천모델을 도입할 때 정답데이터인 레이블이 존재하기 때문에 모델의 정확한 성능 확인이 가능하다. (대본에서 언급)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xWQYrH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05T15:36:55.248" idx="3">
    <p:pos x="6000" y="100"/>
    <p:text>lda분석 해뒀으니 내용 바탕으로 어느 토픽들이 연관성이 있고 주제가 가까운지 설명해주시면 좋을듯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xWQYrHo"/>
      </p:ext>
    </p:extLst>
  </p:cm>
  <p:cm authorId="0" dt="2023-06-06T07:30:42.661" idx="2">
    <p:pos x="6000" y="0"/>
    <p:text>도연언니파트끝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yo0Mma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06T07:29:32.111" idx="4">
    <p:pos x="6000" y="0"/>
    <p:text>미향언니 파트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yo0MmaQ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06T07:30:19.441" idx="5">
    <p:pos x="6000" y="0"/>
    <p:text>지은 파트 시작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yo0MmaU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6-06T02:39:18.172" idx="6">
    <p:pos x="6000" y="0"/>
    <p:text>드롭아웃 레이어로 조금 개선됨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yifiaAk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6c95248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26c952482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f286c056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4f286c056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6c469e9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226c469e9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4f286c05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24f286c05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3bcd4f07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1e3bcd4f07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26c469e91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26c469e91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26c469e91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226c469e91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6c469e91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226c469e91c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3bcd4f077_4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e3bcd4f077_4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https://docs.google.com/spreadsheets/d/1WNBQOpOGMhQw_OYEmrzOgsk5w11b7mnkriciueihgmw/edit#gid=1667778228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e3bcd4f077_4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e3bcd4f077_4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26c469e91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26c469e91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3bcd4f077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1e3bcd4f077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3bcd4f077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e3bcd4f077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subTitle" idx="1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670949" y="1477700"/>
            <a:ext cx="7315200" cy="1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 b="0">
                <a:solidFill>
                  <a:schemeClr val="accent6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텍스트 마이닝을 이용한 기사 분류 </a:t>
            </a:r>
            <a:br>
              <a:rPr lang="en" sz="3600" b="0">
                <a:latin typeface="Noto Sans SemiBold"/>
                <a:ea typeface="Noto Sans SemiBold"/>
                <a:cs typeface="Noto Sans SemiBold"/>
                <a:sym typeface="Noto Sans SemiBold"/>
              </a:rPr>
            </a:b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(뉴스 기사 추천 중심으로)</a:t>
            </a:r>
            <a:endParaRPr sz="3600" b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subTitle" idx="1"/>
          </p:nvPr>
        </p:nvSpPr>
        <p:spPr>
          <a:xfrm>
            <a:off x="1808922" y="3454629"/>
            <a:ext cx="5039139" cy="122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Noto Sans SemiBold"/>
                <a:ea typeface="Noto Sans SemiBold"/>
                <a:cs typeface="Noto Sans SemiBold"/>
                <a:sym typeface="Noto Sans SemiBold"/>
              </a:rPr>
              <a:t>빅데이터분석학과  </a:t>
            </a:r>
            <a:br>
              <a:rPr lang="en" dirty="0">
                <a:latin typeface="Noto Sans SemiBold"/>
                <a:ea typeface="Noto Sans SemiBold"/>
                <a:cs typeface="Noto Sans SemiBold"/>
                <a:sym typeface="Noto Sans SemiBold"/>
              </a:rPr>
            </a:br>
            <a:r>
              <a:rPr lang="en" dirty="0">
                <a:latin typeface="Noto Sans SemiBold"/>
                <a:ea typeface="Noto Sans SemiBold"/>
                <a:cs typeface="Noto Sans SemiBold"/>
                <a:sym typeface="Noto Sans SemiBold"/>
              </a:rPr>
              <a:t>이도연(222DBG02), 이지은(222DBG04), </a:t>
            </a:r>
            <a:r>
              <a:rPr lang="en" altLang="ko-KR" dirty="0">
                <a:latin typeface="Noto Sans SemiBold"/>
                <a:ea typeface="Noto Sans SemiBold"/>
                <a:cs typeface="Noto Sans SemiBold"/>
                <a:sym typeface="Noto Sans SemiBold"/>
              </a:rPr>
              <a:t>신미향(222DBG05)</a:t>
            </a:r>
            <a:endParaRPr dirty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6c952482f_0_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데이터 설명 - LDA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226c952482f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193" y="1112590"/>
            <a:ext cx="3385185" cy="32536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4" name="Google Shape;464;g226c952482f_0_2"/>
          <p:cNvSpPr txBox="1"/>
          <p:nvPr/>
        </p:nvSpPr>
        <p:spPr>
          <a:xfrm>
            <a:off x="1127927" y="1107454"/>
            <a:ext cx="45720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발사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누리호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,발사가,오후,제어,발사를,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반도체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,마이크론,일본,부커상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중국,일본,미국,한국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반도체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,대한,마이크론,것으로,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정부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것으로,대한,했다,말했다,있는,이날,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서울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디샌티스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국회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지난것,으로,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올해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,대표,이라고,했다,밝혔다,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말했다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부커상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고래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,최종,인터내셔널,것으로,타임,대한,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작가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,셸터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글로벌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바이오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,있는,것으로,위해,지난,대한,통해,함께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시리즈,통해,최대,티나,기능을,있는,까지,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미국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우크라이나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,제공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국회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,것으로,위메이드,있는,지난,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의원실,미국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,통해,없다,밝혔다,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북한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라이팅,정보를,밝혔다,서울,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혐의를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,대한,통해,이라고,노면에,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투약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서울,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전세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전세사기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사기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,있는,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특별법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피해자,보증금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,년간,</a:t>
            </a:r>
            <a:r>
              <a:rPr lang="en" sz="1100" b="1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지원</a:t>
            </a:r>
            <a:r>
              <a:rPr lang="en"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,공매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g226c952482f_0_2"/>
          <p:cNvGrpSpPr/>
          <p:nvPr/>
        </p:nvGrpSpPr>
        <p:grpSpPr>
          <a:xfrm>
            <a:off x="300233" y="1153224"/>
            <a:ext cx="778696" cy="271490"/>
            <a:chOff x="1108455" y="1490560"/>
            <a:chExt cx="2068800" cy="348600"/>
          </a:xfrm>
        </p:grpSpPr>
        <p:sp>
          <p:nvSpPr>
            <p:cNvPr id="466" name="Google Shape;466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7" name="Google Shape;467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1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68" name="Google Shape;468;g226c952482f_0_2"/>
          <p:cNvGrpSpPr/>
          <p:nvPr/>
        </p:nvGrpSpPr>
        <p:grpSpPr>
          <a:xfrm>
            <a:off x="300233" y="1515830"/>
            <a:ext cx="778696" cy="271490"/>
            <a:chOff x="1108455" y="1490560"/>
            <a:chExt cx="2068800" cy="348600"/>
          </a:xfrm>
        </p:grpSpPr>
        <p:sp>
          <p:nvSpPr>
            <p:cNvPr id="469" name="Google Shape;469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0" name="Google Shape;470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2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71" name="Google Shape;471;g226c952482f_0_2"/>
          <p:cNvGrpSpPr/>
          <p:nvPr/>
        </p:nvGrpSpPr>
        <p:grpSpPr>
          <a:xfrm>
            <a:off x="300233" y="1878436"/>
            <a:ext cx="778696" cy="271490"/>
            <a:chOff x="1108455" y="1490560"/>
            <a:chExt cx="2068800" cy="348600"/>
          </a:xfrm>
        </p:grpSpPr>
        <p:sp>
          <p:nvSpPr>
            <p:cNvPr id="472" name="Google Shape;472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3" name="Google Shape;473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3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74" name="Google Shape;474;g226c952482f_0_2"/>
          <p:cNvGrpSpPr/>
          <p:nvPr/>
        </p:nvGrpSpPr>
        <p:grpSpPr>
          <a:xfrm>
            <a:off x="300233" y="4416674"/>
            <a:ext cx="778696" cy="271490"/>
            <a:chOff x="1108455" y="1490560"/>
            <a:chExt cx="2068800" cy="348600"/>
          </a:xfrm>
        </p:grpSpPr>
        <p:sp>
          <p:nvSpPr>
            <p:cNvPr id="475" name="Google Shape;475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6" name="Google Shape;476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10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77" name="Google Shape;477;g226c952482f_0_2"/>
          <p:cNvGrpSpPr/>
          <p:nvPr/>
        </p:nvGrpSpPr>
        <p:grpSpPr>
          <a:xfrm>
            <a:off x="300233" y="4054072"/>
            <a:ext cx="778696" cy="271490"/>
            <a:chOff x="1108455" y="1490560"/>
            <a:chExt cx="2068800" cy="348600"/>
          </a:xfrm>
        </p:grpSpPr>
        <p:sp>
          <p:nvSpPr>
            <p:cNvPr id="478" name="Google Shape;478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9" name="Google Shape;479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9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80" name="Google Shape;480;g226c952482f_0_2"/>
          <p:cNvGrpSpPr/>
          <p:nvPr/>
        </p:nvGrpSpPr>
        <p:grpSpPr>
          <a:xfrm>
            <a:off x="300233" y="3691466"/>
            <a:ext cx="778696" cy="271490"/>
            <a:chOff x="1108455" y="1490560"/>
            <a:chExt cx="2068800" cy="348600"/>
          </a:xfrm>
        </p:grpSpPr>
        <p:sp>
          <p:nvSpPr>
            <p:cNvPr id="481" name="Google Shape;481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2" name="Google Shape;482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8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83" name="Google Shape;483;g226c952482f_0_2"/>
          <p:cNvGrpSpPr/>
          <p:nvPr/>
        </p:nvGrpSpPr>
        <p:grpSpPr>
          <a:xfrm>
            <a:off x="300233" y="3328860"/>
            <a:ext cx="778696" cy="271490"/>
            <a:chOff x="1108455" y="1490560"/>
            <a:chExt cx="2068800" cy="348600"/>
          </a:xfrm>
        </p:grpSpPr>
        <p:sp>
          <p:nvSpPr>
            <p:cNvPr id="484" name="Google Shape;484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5" name="Google Shape;485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7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86" name="Google Shape;486;g226c952482f_0_2"/>
          <p:cNvGrpSpPr/>
          <p:nvPr/>
        </p:nvGrpSpPr>
        <p:grpSpPr>
          <a:xfrm>
            <a:off x="300233" y="2966254"/>
            <a:ext cx="778696" cy="271490"/>
            <a:chOff x="1108455" y="1490560"/>
            <a:chExt cx="2068800" cy="348600"/>
          </a:xfrm>
        </p:grpSpPr>
        <p:sp>
          <p:nvSpPr>
            <p:cNvPr id="487" name="Google Shape;487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8" name="Google Shape;488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6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89" name="Google Shape;489;g226c952482f_0_2"/>
          <p:cNvGrpSpPr/>
          <p:nvPr/>
        </p:nvGrpSpPr>
        <p:grpSpPr>
          <a:xfrm>
            <a:off x="300233" y="2603648"/>
            <a:ext cx="778696" cy="271490"/>
            <a:chOff x="1108455" y="1490560"/>
            <a:chExt cx="2068800" cy="348600"/>
          </a:xfrm>
        </p:grpSpPr>
        <p:sp>
          <p:nvSpPr>
            <p:cNvPr id="490" name="Google Shape;490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1" name="Google Shape;491;g226c952482f_0_2"/>
            <p:cNvSpPr txBox="1"/>
            <p:nvPr/>
          </p:nvSpPr>
          <p:spPr>
            <a:xfrm flipH="1">
              <a:off x="1108455" y="1490560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5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492" name="Google Shape;492;g226c952482f_0_2"/>
          <p:cNvGrpSpPr/>
          <p:nvPr/>
        </p:nvGrpSpPr>
        <p:grpSpPr>
          <a:xfrm>
            <a:off x="300233" y="2241042"/>
            <a:ext cx="778696" cy="271490"/>
            <a:chOff x="1108455" y="1490560"/>
            <a:chExt cx="2068800" cy="348601"/>
          </a:xfrm>
        </p:grpSpPr>
        <p:sp>
          <p:nvSpPr>
            <p:cNvPr id="493" name="Google Shape;493;g226c952482f_0_2"/>
            <p:cNvSpPr/>
            <p:nvPr/>
          </p:nvSpPr>
          <p:spPr>
            <a:xfrm flipH="1">
              <a:off x="1108455" y="1490560"/>
              <a:ext cx="206880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4" name="Google Shape;494;g226c952482f_0_2"/>
            <p:cNvSpPr txBox="1"/>
            <p:nvPr/>
          </p:nvSpPr>
          <p:spPr>
            <a:xfrm flipH="1">
              <a:off x="1108455" y="1490561"/>
              <a:ext cx="2068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토픽 4</a:t>
              </a:r>
              <a:endParaRPr sz="1300" b="1" i="0" u="none" strike="noStrike" cap="none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f286c0562_0_3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4f286c0562_0_3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4f286c0562_0_3"/>
          <p:cNvSpPr txBox="1"/>
          <p:nvPr/>
        </p:nvSpPr>
        <p:spPr>
          <a:xfrm>
            <a:off x="759144" y="1934963"/>
            <a:ext cx="36282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카운트벡터는 </a:t>
            </a:r>
            <a:r>
              <a:rPr lang="en" sz="140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BOW모델에서 피처 벡터화를 수행</a:t>
            </a:r>
            <a:r>
              <a:rPr lang="en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하는것입니다.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모든 문서에서 모든 단어를 칼럼 형태로 나열하고 각 문서에서 해당 단어의 횟수나 정규화된 빈도를 값으로 부여하는 데이터 세트 모델로 변경하는 것입니다.</a:t>
            </a:r>
            <a:endParaRPr sz="140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코사인 유사도 공식: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</a:br>
            <a:endParaRPr sz="140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502" name="Google Shape;502;g24f286c0562_0_3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03" name="Google Shape;503;g24f286c0562_0_3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04" name="Google Shape;504;g24f286c0562_0_3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505" name="Google Shape;505;g24f286c0562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990" y="3138760"/>
            <a:ext cx="3352802" cy="181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4f286c0562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3990" y="1746006"/>
            <a:ext cx="3352801" cy="124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4f286c0562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705" y="3768317"/>
            <a:ext cx="3877468" cy="5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4f286c0562_0_3"/>
          <p:cNvSpPr txBox="1"/>
          <p:nvPr/>
        </p:nvSpPr>
        <p:spPr>
          <a:xfrm>
            <a:off x="5371849" y="121064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Bag of Words: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09" name="Google Shape;509;g24f286c0562_0_3"/>
          <p:cNvSpPr txBox="1"/>
          <p:nvPr/>
        </p:nvSpPr>
        <p:spPr>
          <a:xfrm>
            <a:off x="777875" y="1482325"/>
            <a:ext cx="335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1) </a:t>
            </a: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카운트벡터</a:t>
            </a: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6c469e91c_1_0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26c469e91c_1_0"/>
          <p:cNvSpPr txBox="1"/>
          <p:nvPr/>
        </p:nvSpPr>
        <p:spPr>
          <a:xfrm>
            <a:off x="777875" y="1482325"/>
            <a:ext cx="377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1) </a:t>
            </a: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카운트벡터</a:t>
            </a: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516" name="Google Shape;516;g226c469e91c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854" y="2150425"/>
            <a:ext cx="8359650" cy="217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g226c469e91c_1_0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18" name="Google Shape;518;g226c469e91c_1_0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19" name="Google Shape;519;g226c469e91c_1_0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sp>
        <p:nvSpPr>
          <p:cNvPr id="520" name="Google Shape;520;g226c469e91c_1_0"/>
          <p:cNvSpPr txBox="1"/>
          <p:nvPr/>
        </p:nvSpPr>
        <p:spPr>
          <a:xfrm>
            <a:off x="552050" y="1877575"/>
            <a:ext cx="458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카테고리 101 (경제뉴스) 유사도 측정 결과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1" name="Google Shape;521;g226c469e91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825" y="3765450"/>
            <a:ext cx="7028077" cy="113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f286c0562_0_3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4f286c0562_0_32"/>
          <p:cNvSpPr txBox="1"/>
          <p:nvPr/>
        </p:nvSpPr>
        <p:spPr>
          <a:xfrm>
            <a:off x="694531" y="1627187"/>
            <a:ext cx="232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4f286c0562_0_32"/>
          <p:cNvSpPr txBox="1"/>
          <p:nvPr/>
        </p:nvSpPr>
        <p:spPr>
          <a:xfrm>
            <a:off x="777875" y="148232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2) TF-IDF 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29" name="Google Shape;529;g24f286c0562_0_32"/>
          <p:cNvSpPr txBox="1"/>
          <p:nvPr/>
        </p:nvSpPr>
        <p:spPr>
          <a:xfrm>
            <a:off x="841100" y="1877575"/>
            <a:ext cx="402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TF: (문서내단어수 / 문서내모든단어수)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IDF: log(전체문서수 / 단어를포함한 문서수)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TFIDF: TF *IDF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30" name="Google Shape;530;g24f286c0562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5558" y="3135948"/>
            <a:ext cx="3223952" cy="191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4f286c0562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17" y="3135947"/>
            <a:ext cx="3536606" cy="191703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4f286c0562_0_32"/>
          <p:cNvSpPr txBox="1"/>
          <p:nvPr/>
        </p:nvSpPr>
        <p:spPr>
          <a:xfrm>
            <a:off x="1034892" y="2703934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Bag of Words: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33" name="Google Shape;533;g24f286c0562_0_32"/>
          <p:cNvSpPr txBox="1"/>
          <p:nvPr/>
        </p:nvSpPr>
        <p:spPr>
          <a:xfrm>
            <a:off x="4811562" y="2703934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TF-IDF: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534" name="Google Shape;534;g24f286c0562_0_32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35" name="Google Shape;535;g24f286c0562_0_32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36" name="Google Shape;536;g24f286c0562_0_32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0"/>
          <p:cNvSpPr txBox="1"/>
          <p:nvPr/>
        </p:nvSpPr>
        <p:spPr>
          <a:xfrm>
            <a:off x="777875" y="148232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2) TF-IDF 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543" name="Google Shape;543;p10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44" name="Google Shape;544;p10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45" name="Google Shape;545;p10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546" name="Google Shape;5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3" y="2196051"/>
            <a:ext cx="7640676" cy="2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0"/>
          <p:cNvSpPr txBox="1"/>
          <p:nvPr/>
        </p:nvSpPr>
        <p:spPr>
          <a:xfrm>
            <a:off x="432625" y="1877575"/>
            <a:ext cx="458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카테고리 101 (경제뉴스) 유사도 측정 결과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925" y="3643975"/>
            <a:ext cx="5549919" cy="129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1"/>
          <p:cNvSpPr txBox="1"/>
          <p:nvPr/>
        </p:nvSpPr>
        <p:spPr>
          <a:xfrm>
            <a:off x="783828" y="125015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1"/>
          <p:cNvSpPr txBox="1"/>
          <p:nvPr/>
        </p:nvSpPr>
        <p:spPr>
          <a:xfrm>
            <a:off x="446484" y="962422"/>
            <a:ext cx="535781" cy="61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600" y="1974400"/>
            <a:ext cx="30289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1"/>
          <p:cNvSpPr txBox="1"/>
          <p:nvPr/>
        </p:nvSpPr>
        <p:spPr>
          <a:xfrm>
            <a:off x="777875" y="1482325"/>
            <a:ext cx="355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3) (TF-IDF) + SVD 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58" name="Google Shape;558;p11"/>
          <p:cNvSpPr txBox="1"/>
          <p:nvPr/>
        </p:nvSpPr>
        <p:spPr>
          <a:xfrm>
            <a:off x="4678604" y="2551015"/>
            <a:ext cx="38982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숨겨진 상관 관계(correlation)이나 주제를 찾기 위함</a:t>
            </a:r>
            <a:b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endParaRPr sz="14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중복되거나 쓸모없는(noisy) 특징(feature)들을 제거하기 위함</a:t>
            </a:r>
            <a:b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endParaRPr sz="14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데이터를 처리하고 저장하는게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쉬움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559" name="Google Shape;559;p11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60" name="Google Shape;560;p11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61" name="Google Shape;561;p11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3bcd4f077_2_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e3bcd4f077_2_2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e3bcd4f077_2_2"/>
          <p:cNvSpPr txBox="1"/>
          <p:nvPr/>
        </p:nvSpPr>
        <p:spPr>
          <a:xfrm>
            <a:off x="446484" y="9624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e3bcd4f077_2_2"/>
          <p:cNvSpPr txBox="1"/>
          <p:nvPr/>
        </p:nvSpPr>
        <p:spPr>
          <a:xfrm>
            <a:off x="777875" y="1482325"/>
            <a:ext cx="355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3) (TF-IDF )+ SVD + 코사인 유사도 기반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570" name="Google Shape;570;g1e3bcd4f077_2_2"/>
          <p:cNvGrpSpPr/>
          <p:nvPr/>
        </p:nvGrpSpPr>
        <p:grpSpPr>
          <a:xfrm>
            <a:off x="483818" y="1035862"/>
            <a:ext cx="2743112" cy="359025"/>
            <a:chOff x="457199" y="1178411"/>
            <a:chExt cx="1980300" cy="786300"/>
          </a:xfrm>
        </p:grpSpPr>
        <p:sp>
          <p:nvSpPr>
            <p:cNvPr id="571" name="Google Shape;571;g1e3bcd4f077_2_2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72" name="Google Shape;572;g1e3bcd4f077_2_2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1. 유사도 기반 추천시스템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573" name="Google Shape;573;g1e3bcd4f077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75" y="2133003"/>
            <a:ext cx="6172152" cy="20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e3bcd4f077_2_2"/>
          <p:cNvSpPr txBox="1"/>
          <p:nvPr/>
        </p:nvSpPr>
        <p:spPr>
          <a:xfrm>
            <a:off x="598275" y="1825000"/>
            <a:ext cx="458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카테고리 101 (경제뉴스) 유사도 측정 결과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5" name="Google Shape;575;g1e3bcd4f077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775" y="3377400"/>
            <a:ext cx="5966601" cy="15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226c469e91c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250" y="3045450"/>
            <a:ext cx="4522625" cy="195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26c469e91c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" y="1790889"/>
            <a:ext cx="4179625" cy="1956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26c469e91c_1_54"/>
          <p:cNvSpPr txBox="1">
            <a:spLocks noGrp="1"/>
          </p:cNvSpPr>
          <p:nvPr>
            <p:ph type="title"/>
          </p:nvPr>
        </p:nvSpPr>
        <p:spPr>
          <a:xfrm>
            <a:off x="790245" y="363525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추천시스템 성능 비교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26c469e91c_1_54"/>
          <p:cNvSpPr txBox="1"/>
          <p:nvPr/>
        </p:nvSpPr>
        <p:spPr>
          <a:xfrm>
            <a:off x="822131" y="1646462"/>
            <a:ext cx="232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g226c469e91c_1_54"/>
          <p:cNvGrpSpPr/>
          <p:nvPr/>
        </p:nvGrpSpPr>
        <p:grpSpPr>
          <a:xfrm>
            <a:off x="4316000" y="2752022"/>
            <a:ext cx="1467798" cy="359025"/>
            <a:chOff x="457199" y="1178411"/>
            <a:chExt cx="1980300" cy="786300"/>
          </a:xfrm>
        </p:grpSpPr>
        <p:sp>
          <p:nvSpPr>
            <p:cNvPr id="585" name="Google Shape;585;g226c469e91c_1_54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86" name="Google Shape;586;g226c469e91c_1_54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TF-IDF</a:t>
              </a:r>
              <a:endParaRPr sz="14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587" name="Google Shape;587;g226c469e91c_1_54"/>
          <p:cNvGrpSpPr/>
          <p:nvPr/>
        </p:nvGrpSpPr>
        <p:grpSpPr>
          <a:xfrm>
            <a:off x="6446157" y="1111822"/>
            <a:ext cx="1467798" cy="359025"/>
            <a:chOff x="457199" y="1178411"/>
            <a:chExt cx="1980300" cy="786300"/>
          </a:xfrm>
        </p:grpSpPr>
        <p:sp>
          <p:nvSpPr>
            <p:cNvPr id="588" name="Google Shape;588;g226c469e91c_1_54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89" name="Google Shape;589;g226c469e91c_1_54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 T</a:t>
              </a:r>
              <a:r>
                <a:rPr lang="en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F</a:t>
              </a: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-IDF +SVD</a:t>
              </a:r>
              <a:endParaRPr sz="1400" i="0" u="none" strike="noStrike" cap="none">
                <a:solidFill>
                  <a:srgbClr val="FFFFFF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grpSp>
        <p:nvGrpSpPr>
          <p:cNvPr id="590" name="Google Shape;590;g226c469e91c_1_54"/>
          <p:cNvGrpSpPr/>
          <p:nvPr/>
        </p:nvGrpSpPr>
        <p:grpSpPr>
          <a:xfrm>
            <a:off x="822136" y="1111833"/>
            <a:ext cx="1467798" cy="359025"/>
            <a:chOff x="1133973" y="1352798"/>
            <a:chExt cx="1980300" cy="786300"/>
          </a:xfrm>
        </p:grpSpPr>
        <p:sp>
          <p:nvSpPr>
            <p:cNvPr id="591" name="Google Shape;591;g226c469e91c_1_54"/>
            <p:cNvSpPr/>
            <p:nvPr/>
          </p:nvSpPr>
          <p:spPr>
            <a:xfrm>
              <a:off x="1133973" y="1352798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592" name="Google Shape;592;g226c469e91c_1_54"/>
            <p:cNvSpPr txBox="1"/>
            <p:nvPr/>
          </p:nvSpPr>
          <p:spPr>
            <a:xfrm>
              <a:off x="1133973" y="1571711"/>
              <a:ext cx="1980300" cy="34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카운트 벡터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593" name="Google Shape;593;g226c469e91c_1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142" y="1746669"/>
            <a:ext cx="3649085" cy="183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6c469e91c_1_16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26c469e91c_1_16"/>
          <p:cNvSpPr txBox="1"/>
          <p:nvPr/>
        </p:nvSpPr>
        <p:spPr>
          <a:xfrm>
            <a:off x="446484" y="9624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26c469e91c_1_16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6c469e91c_1_16"/>
          <p:cNvSpPr txBox="1"/>
          <p:nvPr/>
        </p:nvSpPr>
        <p:spPr>
          <a:xfrm>
            <a:off x="446484" y="9624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26c469e91c_1_16"/>
          <p:cNvSpPr txBox="1"/>
          <p:nvPr/>
        </p:nvSpPr>
        <p:spPr>
          <a:xfrm>
            <a:off x="646906" y="1325563"/>
            <a:ext cx="232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26c469e91c_1_16"/>
          <p:cNvSpPr txBox="1"/>
          <p:nvPr/>
        </p:nvSpPr>
        <p:spPr>
          <a:xfrm>
            <a:off x="777875" y="148232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1) 의사결정나무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604" name="Google Shape;604;g226c469e91c_1_16"/>
          <p:cNvGrpSpPr/>
          <p:nvPr/>
        </p:nvGrpSpPr>
        <p:grpSpPr>
          <a:xfrm>
            <a:off x="446084" y="1035856"/>
            <a:ext cx="1474135" cy="359025"/>
            <a:chOff x="457199" y="1178411"/>
            <a:chExt cx="1980300" cy="786300"/>
          </a:xfrm>
        </p:grpSpPr>
        <p:sp>
          <p:nvSpPr>
            <p:cNvPr id="605" name="Google Shape;605;g226c469e91c_1_16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226c469e91c_1_16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2</a:t>
              </a: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. 분류 모형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607" name="Google Shape;607;g226c469e91c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405" y="2546933"/>
            <a:ext cx="1827385" cy="120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26c469e91c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2638" y="3934915"/>
            <a:ext cx="1150620" cy="65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26c469e91c_1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8066" y="1921610"/>
            <a:ext cx="692547" cy="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26c469e91c_1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9486" y="2546934"/>
            <a:ext cx="3463778" cy="16089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g226c469e91c_1_16"/>
          <p:cNvSpPr txBox="1"/>
          <p:nvPr/>
        </p:nvSpPr>
        <p:spPr>
          <a:xfrm>
            <a:off x="3561848" y="4231000"/>
            <a:ext cx="523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Test set 정확도: </a:t>
            </a:r>
            <a:r>
              <a:rPr lang="en" sz="1400" i="0" u="none" strike="noStrike" cap="none">
                <a:solidFill>
                  <a:schemeClr val="accent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0.7088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뉴스기사의 ‘section’ 예측이 정확하게 이루어지지 않음</a:t>
            </a:r>
            <a:endParaRPr sz="1400"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12" name="Google Shape;612;g226c469e91c_1_16"/>
          <p:cNvSpPr txBox="1"/>
          <p:nvPr/>
        </p:nvSpPr>
        <p:spPr>
          <a:xfrm>
            <a:off x="3561861" y="1270227"/>
            <a:ext cx="4572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분석 방법: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TF-IDF를 통해 단어 벡터화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Train set과 test set을 7:3의 비율로 분할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의사결정나무 모델링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기사를 입력하여 예측된 카테고리 반환</a:t>
            </a:r>
            <a:b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6c469e91c_1_24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26c469e91c_1_24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26c469e91c_1_24"/>
          <p:cNvSpPr txBox="1"/>
          <p:nvPr/>
        </p:nvSpPr>
        <p:spPr>
          <a:xfrm>
            <a:off x="446484" y="9624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g226c469e91c_1_24"/>
          <p:cNvGrpSpPr/>
          <p:nvPr/>
        </p:nvGrpSpPr>
        <p:grpSpPr>
          <a:xfrm>
            <a:off x="446084" y="1035856"/>
            <a:ext cx="1474135" cy="359025"/>
            <a:chOff x="457199" y="1178411"/>
            <a:chExt cx="1980300" cy="786300"/>
          </a:xfrm>
        </p:grpSpPr>
        <p:sp>
          <p:nvSpPr>
            <p:cNvPr id="621" name="Google Shape;621;g226c469e91c_1_24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622" name="Google Shape;622;g226c469e91c_1_24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2</a:t>
              </a: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. 분류 모형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sp>
        <p:nvSpPr>
          <p:cNvPr id="623" name="Google Shape;623;g226c469e91c_1_24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226c469e91c_1_24"/>
          <p:cNvSpPr txBox="1"/>
          <p:nvPr/>
        </p:nvSpPr>
        <p:spPr>
          <a:xfrm>
            <a:off x="777875" y="148232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2) 랜덤포레스트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625" name="Google Shape;625;g226c469e91c_1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064" y="2002237"/>
            <a:ext cx="3087091" cy="203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26c469e91c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9662" y="2608742"/>
            <a:ext cx="3797508" cy="15853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7" name="Google Shape;627;g226c469e91c_1_24"/>
          <p:cNvSpPr txBox="1"/>
          <p:nvPr/>
        </p:nvSpPr>
        <p:spPr>
          <a:xfrm>
            <a:off x="3601898" y="4224550"/>
            <a:ext cx="558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Test set 정확도: </a:t>
            </a:r>
            <a:r>
              <a:rPr lang="en" sz="1400" i="0" u="none" strike="noStrike" cap="none">
                <a:solidFill>
                  <a:schemeClr val="accent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0.8688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뉴스기사의 ‘section’ 예측이 정확하게 이뤄짐 (101=경제)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28" name="Google Shape;628;g226c469e91c_1_24"/>
          <p:cNvSpPr txBox="1"/>
          <p:nvPr/>
        </p:nvSpPr>
        <p:spPr>
          <a:xfrm>
            <a:off x="3619661" y="1337102"/>
            <a:ext cx="4572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분석 방법: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TF-IDF를 통해 단어 벡터화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Train set과 test set을 7:3의 비율로 분할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랜덤포레스트 모델링</a:t>
            </a: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Medium"/>
              <a:buAutoNum type="arabicParenR"/>
            </a:pPr>
            <a: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기사를 입력하여 예측된 카테고리 반환</a:t>
            </a:r>
            <a:br>
              <a:rPr lang="en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endParaRPr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8817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목차</a:t>
            </a:r>
            <a:endParaRPr sz="2800" b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1760889" y="1354758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연구 배경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2729" y="1385274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1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60" name="Google Shape;60;p2"/>
          <p:cNvGrpSpPr/>
          <p:nvPr/>
        </p:nvGrpSpPr>
        <p:grpSpPr>
          <a:xfrm>
            <a:off x="4683592" y="696750"/>
            <a:ext cx="4003208" cy="4143504"/>
            <a:chOff x="457200" y="586924"/>
            <a:chExt cx="4003208" cy="4143504"/>
          </a:xfrm>
        </p:grpSpPr>
        <p:sp>
          <p:nvSpPr>
            <p:cNvPr id="61" name="Google Shape;61;p2"/>
            <p:cNvSpPr/>
            <p:nvPr/>
          </p:nvSpPr>
          <p:spPr>
            <a:xfrm>
              <a:off x="558721" y="586924"/>
              <a:ext cx="3901687" cy="3672814"/>
            </a:xfrm>
            <a:custGeom>
              <a:avLst/>
              <a:gdLst/>
              <a:ahLst/>
              <a:cxnLst/>
              <a:rect l="l" t="t" r="r" b="b"/>
              <a:pathLst>
                <a:path w="37010" h="34839" extrusionOk="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7200" y="2343135"/>
              <a:ext cx="3934262" cy="2387293"/>
            </a:xfrm>
            <a:custGeom>
              <a:avLst/>
              <a:gdLst/>
              <a:ahLst/>
              <a:cxnLst/>
              <a:rect l="l" t="t" r="r" b="b"/>
              <a:pathLst>
                <a:path w="37319" h="22645" extrusionOk="0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31968" y="3877012"/>
              <a:ext cx="616932" cy="853395"/>
            </a:xfrm>
            <a:custGeom>
              <a:avLst/>
              <a:gdLst/>
              <a:ahLst/>
              <a:cxnLst/>
              <a:rect l="l" t="t" r="r" b="b"/>
              <a:pathLst>
                <a:path w="5852" h="8095" extrusionOk="0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61576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48796" y="3876907"/>
              <a:ext cx="616932" cy="853501"/>
            </a:xfrm>
            <a:custGeom>
              <a:avLst/>
              <a:gdLst/>
              <a:ahLst/>
              <a:cxnLst/>
              <a:rect l="l" t="t" r="r" b="b"/>
              <a:pathLst>
                <a:path w="5852" h="8096" extrusionOk="0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52259" y="4013533"/>
              <a:ext cx="161402" cy="152968"/>
            </a:xfrm>
            <a:custGeom>
              <a:avLst/>
              <a:gdLst/>
              <a:ahLst/>
              <a:cxnLst/>
              <a:rect l="l" t="t" r="r" b="b"/>
              <a:pathLst>
                <a:path w="1531" h="1451" extrusionOk="0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w="9525" cap="flat" cmpd="sng">
              <a:solidFill>
                <a:srgbClr val="D769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005553" y="2827861"/>
              <a:ext cx="1007839" cy="959345"/>
            </a:xfrm>
            <a:custGeom>
              <a:avLst/>
              <a:gdLst/>
              <a:ahLst/>
              <a:cxnLst/>
              <a:rect l="l" t="t" r="r" b="b"/>
              <a:pathLst>
                <a:path w="9560" h="9100" extrusionOk="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7982" y="2827861"/>
              <a:ext cx="987598" cy="937417"/>
            </a:xfrm>
            <a:custGeom>
              <a:avLst/>
              <a:gdLst/>
              <a:ahLst/>
              <a:cxnLst/>
              <a:rect l="l" t="t" r="r" b="b"/>
              <a:pathLst>
                <a:path w="9368" h="8892" extrusionOk="0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84577" y="3226458"/>
              <a:ext cx="1562045" cy="999827"/>
            </a:xfrm>
            <a:custGeom>
              <a:avLst/>
              <a:gdLst/>
              <a:ahLst/>
              <a:cxnLst/>
              <a:rect l="l" t="t" r="r" b="b"/>
              <a:pathLst>
                <a:path w="14817" h="9484" extrusionOk="0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477153" y="3539032"/>
              <a:ext cx="2071130" cy="1191380"/>
            </a:xfrm>
            <a:custGeom>
              <a:avLst/>
              <a:gdLst/>
              <a:ahLst/>
              <a:cxnLst/>
              <a:rect l="l" t="t" r="r" b="b"/>
              <a:pathLst>
                <a:path w="19646" h="11301" extrusionOk="0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42243" y="3774965"/>
              <a:ext cx="1563205" cy="944269"/>
            </a:xfrm>
            <a:custGeom>
              <a:avLst/>
              <a:gdLst/>
              <a:ahLst/>
              <a:cxnLst/>
              <a:rect l="l" t="t" r="r" b="b"/>
              <a:pathLst>
                <a:path w="14828" h="8957" fill="none" extrusionOk="0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26746" y="4121484"/>
              <a:ext cx="135152" cy="137893"/>
            </a:xfrm>
            <a:custGeom>
              <a:avLst/>
              <a:gdLst/>
              <a:ahLst/>
              <a:cxnLst/>
              <a:rect l="l" t="t" r="r" b="b"/>
              <a:pathLst>
                <a:path w="1282" h="1308" fill="none" extrusionOk="0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w="9525" cap="rnd" cmpd="sng">
              <a:solidFill>
                <a:srgbClr val="D91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66609" y="4073201"/>
              <a:ext cx="740066" cy="657204"/>
            </a:xfrm>
            <a:custGeom>
              <a:avLst/>
              <a:gdLst/>
              <a:ahLst/>
              <a:cxnLst/>
              <a:rect l="l" t="t" r="r" b="b"/>
              <a:pathLst>
                <a:path w="7020" h="6234" extrusionOk="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380720" y="1243171"/>
              <a:ext cx="1380086" cy="2295891"/>
            </a:xfrm>
            <a:custGeom>
              <a:avLst/>
              <a:gdLst/>
              <a:ahLst/>
              <a:cxnLst/>
              <a:rect l="l" t="t" r="r" b="b"/>
              <a:pathLst>
                <a:path w="13091" h="21778" extrusionOk="0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44816" y="1536347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44289" y="1549630"/>
              <a:ext cx="1252946" cy="193450"/>
            </a:xfrm>
            <a:custGeom>
              <a:avLst/>
              <a:gdLst/>
              <a:ahLst/>
              <a:cxnLst/>
              <a:rect l="l" t="t" r="r" b="b"/>
              <a:pathLst>
                <a:path w="11885" h="1835" extrusionOk="0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45344" y="1709870"/>
              <a:ext cx="645291" cy="526691"/>
            </a:xfrm>
            <a:custGeom>
              <a:avLst/>
              <a:gdLst/>
              <a:ahLst/>
              <a:cxnLst/>
              <a:rect l="l" t="t" r="r" b="b"/>
              <a:pathLst>
                <a:path w="6121" h="4996" extrusionOk="0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146502" y="2124808"/>
              <a:ext cx="549146" cy="513302"/>
            </a:xfrm>
            <a:custGeom>
              <a:avLst/>
              <a:gdLst/>
              <a:ahLst/>
              <a:cxnLst/>
              <a:rect l="l" t="t" r="r" b="b"/>
              <a:pathLst>
                <a:path w="5209" h="4869" extrusionOk="0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45344" y="2609218"/>
              <a:ext cx="1250311" cy="274520"/>
            </a:xfrm>
            <a:custGeom>
              <a:avLst/>
              <a:gdLst/>
              <a:ahLst/>
              <a:cxnLst/>
              <a:rect l="l" t="t" r="r" b="b"/>
              <a:pathLst>
                <a:path w="11860" h="2604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45344" y="3008131"/>
              <a:ext cx="1250311" cy="200830"/>
            </a:xfrm>
            <a:custGeom>
              <a:avLst/>
              <a:gdLst/>
              <a:ahLst/>
              <a:cxnLst/>
              <a:rect l="l" t="t" r="r" b="b"/>
              <a:pathLst>
                <a:path w="11860" h="1905" extrusionOk="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45344" y="3056730"/>
              <a:ext cx="1250311" cy="262818"/>
            </a:xfrm>
            <a:custGeom>
              <a:avLst/>
              <a:gdLst/>
              <a:ahLst/>
              <a:cxnLst/>
              <a:rect l="l" t="t" r="r" b="b"/>
              <a:pathLst>
                <a:path w="11860" h="2493" extrusionOk="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45975" y="1628696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45975" y="1671391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45975" y="1714192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145975" y="1756888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145975" y="1799584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145975" y="1842279"/>
              <a:ext cx="550727" cy="86657"/>
            </a:xfrm>
            <a:custGeom>
              <a:avLst/>
              <a:gdLst/>
              <a:ahLst/>
              <a:cxnLst/>
              <a:rect l="l" t="t" r="r" b="b"/>
              <a:pathLst>
                <a:path w="5224" h="822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45975" y="1885080"/>
              <a:ext cx="550727" cy="86552"/>
            </a:xfrm>
            <a:custGeom>
              <a:avLst/>
              <a:gdLst/>
              <a:ahLst/>
              <a:cxnLst/>
              <a:rect l="l" t="t" r="r" b="b"/>
              <a:pathLst>
                <a:path w="5224" h="821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145975" y="197099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45975" y="2013694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145975" y="2056495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444289" y="2828072"/>
              <a:ext cx="637174" cy="98465"/>
            </a:xfrm>
            <a:custGeom>
              <a:avLst/>
              <a:gdLst/>
              <a:ahLst/>
              <a:cxnLst/>
              <a:rect l="l" t="t" r="r" b="b"/>
              <a:pathLst>
                <a:path w="6044" h="934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44289" y="2870873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44289" y="2913569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444289" y="2956264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444289" y="2998960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444289" y="3041761"/>
              <a:ext cx="637174" cy="98359"/>
            </a:xfrm>
            <a:custGeom>
              <a:avLst/>
              <a:gdLst/>
              <a:ahLst/>
              <a:cxnLst/>
              <a:rect l="l" t="t" r="r" b="b"/>
              <a:pathLst>
                <a:path w="6044" h="933" extrusionOk="0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145975" y="2741627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145975" y="2784322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145975" y="2827018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145975" y="2869819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145975" y="2912514"/>
              <a:ext cx="550727" cy="86025"/>
            </a:xfrm>
            <a:custGeom>
              <a:avLst/>
              <a:gdLst/>
              <a:ahLst/>
              <a:cxnLst/>
              <a:rect l="l" t="t" r="r" b="b"/>
              <a:pathLst>
                <a:path w="5224" h="816" extrusionOk="0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145975" y="2955210"/>
              <a:ext cx="550727" cy="86130"/>
            </a:xfrm>
            <a:custGeom>
              <a:avLst/>
              <a:gdLst/>
              <a:ahLst/>
              <a:cxnLst/>
              <a:rect l="l" t="t" r="r" b="b"/>
              <a:pathLst>
                <a:path w="5224" h="817" extrusionOk="0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789861" y="2209777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789861" y="2252473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9861" y="229516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789861" y="2337864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789861" y="2380665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789861" y="2423360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789861" y="2466056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789861" y="2508751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89861" y="2551447"/>
              <a:ext cx="301298" cy="51446"/>
            </a:xfrm>
            <a:custGeom>
              <a:avLst/>
              <a:gdLst/>
              <a:ahLst/>
              <a:cxnLst/>
              <a:rect l="l" t="t" r="r" b="b"/>
              <a:pathLst>
                <a:path w="2858" h="488" extrusionOk="0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789861" y="2594248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89861" y="2636944"/>
              <a:ext cx="301298" cy="51341"/>
            </a:xfrm>
            <a:custGeom>
              <a:avLst/>
              <a:gdLst/>
              <a:ahLst/>
              <a:cxnLst/>
              <a:rect l="l" t="t" r="r" b="b"/>
              <a:pathLst>
                <a:path w="2858" h="487" extrusionOk="0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44816" y="2258271"/>
              <a:ext cx="300770" cy="50919"/>
            </a:xfrm>
            <a:custGeom>
              <a:avLst/>
              <a:gdLst/>
              <a:ahLst/>
              <a:cxnLst/>
              <a:rect l="l" t="t" r="r" b="b"/>
              <a:pathLst>
                <a:path w="2853" h="483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44816" y="2301072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444816" y="2343767"/>
              <a:ext cx="300770" cy="50814"/>
            </a:xfrm>
            <a:custGeom>
              <a:avLst/>
              <a:gdLst/>
              <a:ahLst/>
              <a:cxnLst/>
              <a:rect l="l" t="t" r="r" b="b"/>
              <a:pathLst>
                <a:path w="2853" h="482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444816" y="2386463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444816" y="2429158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444816" y="2471959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816" y="2514655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444816" y="2557351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44816" y="2600046"/>
              <a:ext cx="300770" cy="51446"/>
            </a:xfrm>
            <a:custGeom>
              <a:avLst/>
              <a:gdLst/>
              <a:ahLst/>
              <a:cxnLst/>
              <a:rect l="l" t="t" r="r" b="b"/>
              <a:pathLst>
                <a:path w="2853" h="488" extrusionOk="0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44816" y="2642847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44816" y="2685543"/>
              <a:ext cx="300770" cy="51341"/>
            </a:xfrm>
            <a:custGeom>
              <a:avLst/>
              <a:gdLst/>
              <a:ahLst/>
              <a:cxnLst/>
              <a:rect l="l" t="t" r="r" b="b"/>
              <a:pathLst>
                <a:path w="2853" h="487" extrusionOk="0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731036" y="1458335"/>
              <a:ext cx="140634" cy="164565"/>
            </a:xfrm>
            <a:custGeom>
              <a:avLst/>
              <a:gdLst/>
              <a:ahLst/>
              <a:cxnLst/>
              <a:rect l="l" t="t" r="r" b="b"/>
              <a:pathLst>
                <a:path w="1334" h="1561" extrusionOk="0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900870" y="1437040"/>
              <a:ext cx="124609" cy="161929"/>
            </a:xfrm>
            <a:custGeom>
              <a:avLst/>
              <a:gdLst/>
              <a:ahLst/>
              <a:cxnLst/>
              <a:rect l="l" t="t" r="r" b="b"/>
              <a:pathLst>
                <a:path w="1182" h="1536" extrusionOk="0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030644" y="1402251"/>
              <a:ext cx="239942" cy="172050"/>
            </a:xfrm>
            <a:custGeom>
              <a:avLst/>
              <a:gdLst/>
              <a:ahLst/>
              <a:cxnLst/>
              <a:rect l="l" t="t" r="r" b="b"/>
              <a:pathLst>
                <a:path w="2276" h="1632" extrusionOk="0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83761" y="1385595"/>
              <a:ext cx="134203" cy="153495"/>
            </a:xfrm>
            <a:custGeom>
              <a:avLst/>
              <a:gdLst/>
              <a:ahLst/>
              <a:cxnLst/>
              <a:rect l="l" t="t" r="r" b="b"/>
              <a:pathLst>
                <a:path w="1273" h="1456" extrusionOk="0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444816" y="1625533"/>
              <a:ext cx="235619" cy="41747"/>
            </a:xfrm>
            <a:custGeom>
              <a:avLst/>
              <a:gdLst/>
              <a:ahLst/>
              <a:cxnLst/>
              <a:rect l="l" t="t" r="r" b="b"/>
              <a:pathLst>
                <a:path w="2235" h="396" extrusionOk="0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51486" y="1482898"/>
              <a:ext cx="245213" cy="42907"/>
            </a:xfrm>
            <a:custGeom>
              <a:avLst/>
              <a:gdLst/>
              <a:ahLst/>
              <a:cxnLst/>
              <a:rect l="l" t="t" r="r" b="b"/>
              <a:pathLst>
                <a:path w="2326" h="407" extrusionOk="0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444816" y="1287975"/>
              <a:ext cx="1251892" cy="184911"/>
            </a:xfrm>
            <a:custGeom>
              <a:avLst/>
              <a:gdLst/>
              <a:ahLst/>
              <a:cxnLst/>
              <a:rect l="l" t="t" r="r" b="b"/>
              <a:pathLst>
                <a:path w="11875" h="1754" extrusionOk="0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445344" y="3400087"/>
              <a:ext cx="364340" cy="83389"/>
            </a:xfrm>
            <a:custGeom>
              <a:avLst/>
              <a:gdLst/>
              <a:ahLst/>
              <a:cxnLst/>
              <a:rect l="l" t="t" r="r" b="b"/>
              <a:pathLst>
                <a:path w="3456" h="791" extrusionOk="0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331306" y="3275585"/>
              <a:ext cx="364340" cy="83495"/>
            </a:xfrm>
            <a:custGeom>
              <a:avLst/>
              <a:gdLst/>
              <a:ahLst/>
              <a:cxnLst/>
              <a:rect l="l" t="t" r="r" b="b"/>
              <a:pathLst>
                <a:path w="3456" h="792" extrusionOk="0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00331" y="1243171"/>
              <a:ext cx="1380508" cy="2293150"/>
            </a:xfrm>
            <a:custGeom>
              <a:avLst/>
              <a:gdLst/>
              <a:ahLst/>
              <a:cxnLst/>
              <a:rect l="l" t="t" r="r" b="b"/>
              <a:pathLst>
                <a:path w="13095" h="21752" extrusionOk="0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65482" y="1330249"/>
              <a:ext cx="645186" cy="525531"/>
            </a:xfrm>
            <a:custGeom>
              <a:avLst/>
              <a:gdLst/>
              <a:ahLst/>
              <a:cxnLst/>
              <a:rect l="l" t="t" r="r" b="b"/>
              <a:pathLst>
                <a:path w="6120" h="4985" extrusionOk="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65482" y="2729292"/>
              <a:ext cx="645186" cy="635592"/>
            </a:xfrm>
            <a:custGeom>
              <a:avLst/>
              <a:gdLst/>
              <a:ahLst/>
              <a:cxnLst/>
              <a:rect l="l" t="t" r="r" b="b"/>
              <a:pathLst>
                <a:path w="6120" h="6029" extrusionOk="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766113" y="1927249"/>
              <a:ext cx="549567" cy="512248"/>
            </a:xfrm>
            <a:custGeom>
              <a:avLst/>
              <a:gdLst/>
              <a:ahLst/>
              <a:cxnLst/>
              <a:rect l="l" t="t" r="r" b="b"/>
              <a:pathLst>
                <a:path w="5213" h="4859" extrusionOk="0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065482" y="2314882"/>
              <a:ext cx="1250205" cy="271990"/>
            </a:xfrm>
            <a:custGeom>
              <a:avLst/>
              <a:gdLst/>
              <a:ahLst/>
              <a:cxnLst/>
              <a:rect l="l" t="t" r="r" b="b"/>
              <a:pathLst>
                <a:path w="11859" h="2580" extrusionOk="0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765586" y="143113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765586" y="1473832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765586" y="1516528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65586" y="155932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65586" y="16025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765586" y="1645247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765586" y="1687943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765586" y="1730744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65586" y="177343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65586" y="1816135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65586" y="1858830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64428" y="2446869"/>
              <a:ext cx="636646" cy="96672"/>
            </a:xfrm>
            <a:custGeom>
              <a:avLst/>
              <a:gdLst/>
              <a:ahLst/>
              <a:cxnLst/>
              <a:rect l="l" t="t" r="r" b="b"/>
              <a:pathLst>
                <a:path w="6039" h="917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64428" y="2489565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64428" y="2532260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64428" y="2574956"/>
              <a:ext cx="636646" cy="96778"/>
            </a:xfrm>
            <a:custGeom>
              <a:avLst/>
              <a:gdLst/>
              <a:ahLst/>
              <a:cxnLst/>
              <a:rect l="l" t="t" r="r" b="b"/>
              <a:pathLst>
                <a:path w="6039" h="918" extrusionOk="0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064428" y="2617757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64428" y="2660452"/>
              <a:ext cx="636646" cy="97305"/>
            </a:xfrm>
            <a:custGeom>
              <a:avLst/>
              <a:gdLst/>
              <a:ahLst/>
              <a:cxnLst/>
              <a:rect l="l" t="t" r="r" b="b"/>
              <a:pathLst>
                <a:path w="6039" h="923" extrusionOk="0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765586" y="2544067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765586" y="2586763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765586" y="2629459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765586" y="2672154"/>
              <a:ext cx="550622" cy="85076"/>
            </a:xfrm>
            <a:custGeom>
              <a:avLst/>
              <a:gdLst/>
              <a:ahLst/>
              <a:cxnLst/>
              <a:rect l="l" t="t" r="r" b="b"/>
              <a:pathLst>
                <a:path w="5223" h="807" extrusionOk="0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765586" y="2714955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765586" y="2757651"/>
              <a:ext cx="550622" cy="84971"/>
            </a:xfrm>
            <a:custGeom>
              <a:avLst/>
              <a:gdLst/>
              <a:ahLst/>
              <a:cxnLst/>
              <a:rect l="l" t="t" r="r" b="b"/>
              <a:pathLst>
                <a:path w="5223" h="806" extrusionOk="0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059290" y="286233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59290" y="2905029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059290" y="2948252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059290" y="2990948"/>
              <a:ext cx="256915" cy="43961"/>
            </a:xfrm>
            <a:custGeom>
              <a:avLst/>
              <a:gdLst/>
              <a:ahLst/>
              <a:cxnLst/>
              <a:rect l="l" t="t" r="r" b="b"/>
              <a:pathLst>
                <a:path w="2437" h="417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059290" y="3033749"/>
              <a:ext cx="256915" cy="43856"/>
            </a:xfrm>
            <a:custGeom>
              <a:avLst/>
              <a:gdLst/>
              <a:ahLst/>
              <a:cxnLst/>
              <a:rect l="l" t="t" r="r" b="b"/>
              <a:pathLst>
                <a:path w="2437" h="416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59290" y="3076444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059290" y="3119140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059290" y="3161835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59290" y="3204636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059290" y="3247332"/>
              <a:ext cx="256915" cy="44383"/>
            </a:xfrm>
            <a:custGeom>
              <a:avLst/>
              <a:gdLst/>
              <a:ahLst/>
              <a:cxnLst/>
              <a:rect l="l" t="t" r="r" b="b"/>
              <a:pathLst>
                <a:path w="2437" h="421" extrusionOk="0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59290" y="3290027"/>
              <a:ext cx="256915" cy="44488"/>
            </a:xfrm>
            <a:custGeom>
              <a:avLst/>
              <a:gdLst/>
              <a:ahLst/>
              <a:cxnLst/>
              <a:rect l="l" t="t" r="r" b="b"/>
              <a:pathLst>
                <a:path w="2437" h="422" extrusionOk="0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765586" y="2821747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586" y="2864442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765586" y="2907138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765586" y="2949833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765586" y="2992634"/>
              <a:ext cx="256388" cy="44383"/>
            </a:xfrm>
            <a:custGeom>
              <a:avLst/>
              <a:gdLst/>
              <a:ahLst/>
              <a:cxnLst/>
              <a:rect l="l" t="t" r="r" b="b"/>
              <a:pathLst>
                <a:path w="2432" h="421" extrusionOk="0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5586" y="3035857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765586" y="3078553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765586" y="3121248"/>
              <a:ext cx="256388" cy="43961"/>
            </a:xfrm>
            <a:custGeom>
              <a:avLst/>
              <a:gdLst/>
              <a:ahLst/>
              <a:cxnLst/>
              <a:rect l="l" t="t" r="r" b="b"/>
              <a:pathLst>
                <a:path w="2432" h="417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65586" y="3164049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765586" y="3206745"/>
              <a:ext cx="256388" cy="43856"/>
            </a:xfrm>
            <a:custGeom>
              <a:avLst/>
              <a:gdLst/>
              <a:ahLst/>
              <a:cxnLst/>
              <a:rect l="l" t="t" r="r" b="b"/>
              <a:pathLst>
                <a:path w="2432" h="416" extrusionOk="0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765586" y="3249440"/>
              <a:ext cx="256388" cy="44488"/>
            </a:xfrm>
            <a:custGeom>
              <a:avLst/>
              <a:gdLst/>
              <a:ahLst/>
              <a:cxnLst/>
              <a:rect l="l" t="t" r="r" b="b"/>
              <a:pathLst>
                <a:path w="2432" h="422" extrusionOk="0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09367" y="1877595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409367" y="1920291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409367" y="1962986"/>
              <a:ext cx="301825" cy="50814"/>
            </a:xfrm>
            <a:custGeom>
              <a:avLst/>
              <a:gdLst/>
              <a:ahLst/>
              <a:cxnLst/>
              <a:rect l="l" t="t" r="r" b="b"/>
              <a:pathLst>
                <a:path w="2863" h="482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409367" y="2005682"/>
              <a:ext cx="301825" cy="50919"/>
            </a:xfrm>
            <a:custGeom>
              <a:avLst/>
              <a:gdLst/>
              <a:ahLst/>
              <a:cxnLst/>
              <a:rect l="l" t="t" r="r" b="b"/>
              <a:pathLst>
                <a:path w="2863" h="483" extrusionOk="0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409367" y="2049010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409367" y="2091705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409367" y="2134401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409367" y="2177202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409367" y="2219898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409367" y="2262593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409367" y="2305289"/>
              <a:ext cx="301825" cy="50287"/>
            </a:xfrm>
            <a:custGeom>
              <a:avLst/>
              <a:gdLst/>
              <a:ahLst/>
              <a:cxnLst/>
              <a:rect l="l" t="t" r="r" b="b"/>
              <a:pathLst>
                <a:path w="2863" h="477" extrusionOk="0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64428" y="183005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64428" y="1872746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64428" y="1915441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64428" y="1958242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64428" y="2000938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64428" y="2043633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64428" y="2086329"/>
              <a:ext cx="301298" cy="50392"/>
            </a:xfrm>
            <a:custGeom>
              <a:avLst/>
              <a:gdLst/>
              <a:ahLst/>
              <a:cxnLst/>
              <a:rect l="l" t="t" r="r" b="b"/>
              <a:pathLst>
                <a:path w="2858" h="478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64428" y="2129130"/>
              <a:ext cx="301298" cy="50287"/>
            </a:xfrm>
            <a:custGeom>
              <a:avLst/>
              <a:gdLst/>
              <a:ahLst/>
              <a:cxnLst/>
              <a:rect l="l" t="t" r="r" b="b"/>
              <a:pathLst>
                <a:path w="2858" h="477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64428" y="2171826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64428" y="2214521"/>
              <a:ext cx="301298" cy="50814"/>
            </a:xfrm>
            <a:custGeom>
              <a:avLst/>
              <a:gdLst/>
              <a:ahLst/>
              <a:cxnLst/>
              <a:rect l="l" t="t" r="r" b="b"/>
              <a:pathLst>
                <a:path w="2858" h="482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64428" y="2257217"/>
              <a:ext cx="301298" cy="50919"/>
            </a:xfrm>
            <a:custGeom>
              <a:avLst/>
              <a:gdLst/>
              <a:ahLst/>
              <a:cxnLst/>
              <a:rect l="l" t="t" r="r" b="b"/>
              <a:pathLst>
                <a:path w="2858" h="483" extrusionOk="0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766113" y="3299621"/>
              <a:ext cx="549567" cy="149173"/>
            </a:xfrm>
            <a:custGeom>
              <a:avLst/>
              <a:gdLst/>
              <a:ahLst/>
              <a:cxnLst/>
              <a:rect l="l" t="t" r="r" b="b"/>
              <a:pathLst>
                <a:path w="5213" h="1415" extrusionOk="0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26808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492601" y="2318888"/>
              <a:ext cx="441720" cy="637490"/>
            </a:xfrm>
            <a:custGeom>
              <a:avLst/>
              <a:gdLst/>
              <a:ahLst/>
              <a:cxnLst/>
              <a:rect l="l" t="t" r="r" b="b"/>
              <a:pathLst>
                <a:path w="4190" h="6047" extrusionOk="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 txBox="1"/>
          <p:nvPr/>
        </p:nvSpPr>
        <p:spPr>
          <a:xfrm>
            <a:off x="1760889" y="1871815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데이터 설명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792729" y="1902331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2" name="Google Shape;212;p2"/>
          <p:cNvSpPr txBox="1"/>
          <p:nvPr/>
        </p:nvSpPr>
        <p:spPr>
          <a:xfrm>
            <a:off x="1760889" y="2399090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연구 배경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792729" y="2429606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1760889" y="2916147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모델링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792729" y="2946663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4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6" name="Google Shape;216;p2"/>
          <p:cNvSpPr txBox="1"/>
          <p:nvPr/>
        </p:nvSpPr>
        <p:spPr>
          <a:xfrm>
            <a:off x="1760889" y="3421321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모델 결과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7" name="Google Shape;217;p2"/>
          <p:cNvSpPr/>
          <p:nvPr/>
        </p:nvSpPr>
        <p:spPr>
          <a:xfrm>
            <a:off x="792729" y="3451837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5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8" name="Google Shape;218;p2"/>
          <p:cNvSpPr txBox="1"/>
          <p:nvPr/>
        </p:nvSpPr>
        <p:spPr>
          <a:xfrm>
            <a:off x="1760889" y="3938378"/>
            <a:ext cx="1690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결론</a:t>
            </a:r>
            <a:endParaRPr sz="1400" i="0" u="none" strike="noStrike" cap="none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792729" y="3968894"/>
            <a:ext cx="866639" cy="3657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6</a:t>
            </a:r>
            <a:endParaRPr sz="1800" i="0" u="none" strike="noStrike" cap="none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"/>
          <p:cNvSpPr/>
          <p:nvPr/>
        </p:nvSpPr>
        <p:spPr>
          <a:xfrm rot="-9202817" flipH="1">
            <a:off x="7237241" y="2822693"/>
            <a:ext cx="281208" cy="373648"/>
          </a:xfrm>
          <a:prstGeom prst="triangle">
            <a:avLst>
              <a:gd name="adj" fmla="val 0"/>
            </a:avLst>
          </a:prstGeom>
          <a:solidFill>
            <a:schemeClr val="l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모델링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2"/>
          <p:cNvSpPr/>
          <p:nvPr/>
        </p:nvSpPr>
        <p:spPr>
          <a:xfrm flipH="1">
            <a:off x="7110475" y="1636475"/>
            <a:ext cx="1877400" cy="1323300"/>
          </a:xfrm>
          <a:prstGeom prst="roundRect">
            <a:avLst>
              <a:gd name="adj" fmla="val 1430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2"/>
          <p:cNvSpPr txBox="1"/>
          <p:nvPr/>
        </p:nvSpPr>
        <p:spPr>
          <a:xfrm>
            <a:off x="777875" y="1482327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3) CNN 모델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37" name="Google Shape;637;p12"/>
          <p:cNvSpPr txBox="1"/>
          <p:nvPr/>
        </p:nvSpPr>
        <p:spPr>
          <a:xfrm>
            <a:off x="3430374" y="4097325"/>
            <a:ext cx="5557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Test set 정확도: </a:t>
            </a:r>
            <a:r>
              <a:rPr lang="en" sz="1400" i="0" u="none" strike="noStrike" cap="none">
                <a:solidFill>
                  <a:schemeClr val="accent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0.87</a:t>
            </a:r>
            <a:r>
              <a:rPr lang="en">
                <a:solidFill>
                  <a:schemeClr val="accent2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99</a:t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뉴스기사의 ‘section’ 예측이 정확하게 이뤄짐 (101=경제)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38" name="Google Shape;638;p12"/>
          <p:cNvSpPr txBox="1"/>
          <p:nvPr/>
        </p:nvSpPr>
        <p:spPr>
          <a:xfrm>
            <a:off x="3371430" y="1404028"/>
            <a:ext cx="45720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0" u="none" strike="noStrike" cap="none">
                <a:solidFill>
                  <a:srgbClr val="00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분석 방법: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Train set과 test set을 7:3의 비율로 분할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텍스트 데이터를 숫자 형태로 변환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시퀀스 패딩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기사 카테고리를 원핫인코딩으로 변환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구현한 CNN 모델 훈련</a:t>
            </a:r>
            <a:endParaRPr sz="1300" i="0" u="none" strike="noStrike" cap="none">
              <a:solidFill>
                <a:srgbClr val="000000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3429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Medium"/>
              <a:buAutoNum type="arabicParenR"/>
            </a:pPr>
            <a:r>
              <a:rPr lang="en" sz="13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새로운 기사를 입력하여 예측 카테고리 반환</a:t>
            </a:r>
            <a:endParaRPr sz="13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639" name="Google Shape;639;p12"/>
          <p:cNvGrpSpPr/>
          <p:nvPr/>
        </p:nvGrpSpPr>
        <p:grpSpPr>
          <a:xfrm>
            <a:off x="822650" y="1991100"/>
            <a:ext cx="2350800" cy="2759250"/>
            <a:chOff x="822650" y="1991100"/>
            <a:chExt cx="2350800" cy="2759250"/>
          </a:xfrm>
        </p:grpSpPr>
        <p:cxnSp>
          <p:nvCxnSpPr>
            <p:cNvPr id="640" name="Google Shape;640;p12"/>
            <p:cNvCxnSpPr/>
            <p:nvPr/>
          </p:nvCxnSpPr>
          <p:spPr>
            <a:xfrm>
              <a:off x="1899602" y="2116593"/>
              <a:ext cx="0" cy="214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1" name="Google Shape;641;p12"/>
            <p:cNvSpPr txBox="1"/>
            <p:nvPr/>
          </p:nvSpPr>
          <p:spPr>
            <a:xfrm>
              <a:off x="822650" y="4473450"/>
              <a:ext cx="2350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&lt; 모델의 hidden layer 구성도 &gt;</a:t>
              </a:r>
              <a:endParaRPr sz="1200" i="0" u="none" strike="noStrike" cap="none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grpSp>
          <p:nvGrpSpPr>
            <p:cNvPr id="642" name="Google Shape;642;p12"/>
            <p:cNvGrpSpPr/>
            <p:nvPr/>
          </p:nvGrpSpPr>
          <p:grpSpPr>
            <a:xfrm>
              <a:off x="953201" y="1991100"/>
              <a:ext cx="1896174" cy="276998"/>
              <a:chOff x="1025288" y="1490568"/>
              <a:chExt cx="2235000" cy="348600"/>
            </a:xfrm>
          </p:grpSpPr>
          <p:sp>
            <p:nvSpPr>
              <p:cNvPr id="643" name="Google Shape;643;p12"/>
              <p:cNvSpPr/>
              <p:nvPr/>
            </p:nvSpPr>
            <p:spPr>
              <a:xfrm flipH="1">
                <a:off x="1025288" y="1490568"/>
                <a:ext cx="2235000" cy="348600"/>
              </a:xfrm>
              <a:prstGeom prst="roundRect">
                <a:avLst>
                  <a:gd name="adj" fmla="val 50000"/>
                </a:avLst>
              </a:pr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i="0" u="none" strike="noStrike" cap="none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  <p:sp>
            <p:nvSpPr>
              <p:cNvPr id="644" name="Google Shape;644;p12"/>
              <p:cNvSpPr txBox="1"/>
              <p:nvPr/>
            </p:nvSpPr>
            <p:spPr>
              <a:xfrm flipH="1">
                <a:off x="1620429" y="1490568"/>
                <a:ext cx="1044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Input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45" name="Google Shape;645;p12"/>
            <p:cNvGrpSpPr/>
            <p:nvPr/>
          </p:nvGrpSpPr>
          <p:grpSpPr>
            <a:xfrm>
              <a:off x="1023760" y="2339567"/>
              <a:ext cx="1755170" cy="277003"/>
              <a:chOff x="1108455" y="1490560"/>
              <a:chExt cx="2068800" cy="348606"/>
            </a:xfrm>
          </p:grpSpPr>
          <p:sp>
            <p:nvSpPr>
              <p:cNvPr id="646" name="Google Shape;646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2"/>
              <p:cNvSpPr txBox="1"/>
              <p:nvPr/>
            </p:nvSpPr>
            <p:spPr>
              <a:xfrm flipH="1">
                <a:off x="1461997" y="1490566"/>
                <a:ext cx="136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Embedding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48" name="Google Shape;648;p12"/>
            <p:cNvGrpSpPr/>
            <p:nvPr/>
          </p:nvGrpSpPr>
          <p:grpSpPr>
            <a:xfrm>
              <a:off x="1023760" y="2688040"/>
              <a:ext cx="1755170" cy="277001"/>
              <a:chOff x="1108455" y="1490560"/>
              <a:chExt cx="2068800" cy="348605"/>
            </a:xfrm>
          </p:grpSpPr>
          <p:sp>
            <p:nvSpPr>
              <p:cNvPr id="649" name="Google Shape;649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2"/>
              <p:cNvSpPr txBox="1"/>
              <p:nvPr/>
            </p:nvSpPr>
            <p:spPr>
              <a:xfrm flipH="1">
                <a:off x="1345622" y="1490565"/>
                <a:ext cx="1594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Conv1D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51" name="Google Shape;651;p12"/>
            <p:cNvGrpSpPr/>
            <p:nvPr/>
          </p:nvGrpSpPr>
          <p:grpSpPr>
            <a:xfrm>
              <a:off x="1023760" y="3036513"/>
              <a:ext cx="1755170" cy="277000"/>
              <a:chOff x="1108455" y="1490560"/>
              <a:chExt cx="2068800" cy="348604"/>
            </a:xfrm>
          </p:grpSpPr>
          <p:sp>
            <p:nvSpPr>
              <p:cNvPr id="652" name="Google Shape;652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2"/>
              <p:cNvSpPr txBox="1"/>
              <p:nvPr/>
            </p:nvSpPr>
            <p:spPr>
              <a:xfrm flipH="1">
                <a:off x="1161261" y="1490564"/>
                <a:ext cx="1963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GlobalMaxPooling1D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54" name="Google Shape;654;p12"/>
            <p:cNvGrpSpPr/>
            <p:nvPr/>
          </p:nvGrpSpPr>
          <p:grpSpPr>
            <a:xfrm>
              <a:off x="1023760" y="3384986"/>
              <a:ext cx="1755170" cy="276999"/>
              <a:chOff x="1108455" y="1490560"/>
              <a:chExt cx="2068800" cy="348602"/>
            </a:xfrm>
          </p:grpSpPr>
          <p:sp>
            <p:nvSpPr>
              <p:cNvPr id="655" name="Google Shape;655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2"/>
              <p:cNvSpPr txBox="1"/>
              <p:nvPr/>
            </p:nvSpPr>
            <p:spPr>
              <a:xfrm flipH="1">
                <a:off x="1461997" y="1490562"/>
                <a:ext cx="1361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Dense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57" name="Google Shape;657;p12"/>
            <p:cNvGrpSpPr/>
            <p:nvPr/>
          </p:nvGrpSpPr>
          <p:grpSpPr>
            <a:xfrm>
              <a:off x="1023760" y="4081928"/>
              <a:ext cx="1755170" cy="276998"/>
              <a:chOff x="1108455" y="1490559"/>
              <a:chExt cx="2068800" cy="348601"/>
            </a:xfrm>
          </p:grpSpPr>
          <p:sp>
            <p:nvSpPr>
              <p:cNvPr id="658" name="Google Shape;658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rgbClr val="ACAC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2"/>
              <p:cNvSpPr txBox="1"/>
              <p:nvPr/>
            </p:nvSpPr>
            <p:spPr>
              <a:xfrm flipH="1">
                <a:off x="1258340" y="1490559"/>
                <a:ext cx="17691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Output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  <p:grpSp>
          <p:nvGrpSpPr>
            <p:cNvPr id="660" name="Google Shape;660;p12"/>
            <p:cNvGrpSpPr/>
            <p:nvPr/>
          </p:nvGrpSpPr>
          <p:grpSpPr>
            <a:xfrm>
              <a:off x="1025635" y="3733459"/>
              <a:ext cx="1755170" cy="276998"/>
              <a:chOff x="1108455" y="1490560"/>
              <a:chExt cx="2068800" cy="348601"/>
            </a:xfrm>
          </p:grpSpPr>
          <p:sp>
            <p:nvSpPr>
              <p:cNvPr id="661" name="Google Shape;661;p12"/>
              <p:cNvSpPr/>
              <p:nvPr/>
            </p:nvSpPr>
            <p:spPr>
              <a:xfrm flipH="1">
                <a:off x="1108455" y="1490560"/>
                <a:ext cx="2068800" cy="348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2"/>
              <p:cNvSpPr txBox="1"/>
              <p:nvPr/>
            </p:nvSpPr>
            <p:spPr>
              <a:xfrm flipH="1">
                <a:off x="1347912" y="1490561"/>
                <a:ext cx="15900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 i="0" u="none" strike="noStrike" cap="none">
                    <a:solidFill>
                      <a:srgbClr val="FFFFFF"/>
                    </a:solidFill>
                    <a:latin typeface="Noto Sans Medium"/>
                    <a:ea typeface="Noto Sans Medium"/>
                    <a:cs typeface="Noto Sans Medium"/>
                    <a:sym typeface="Noto Sans Medium"/>
                  </a:rPr>
                  <a:t>Dense</a:t>
                </a:r>
                <a:endParaRPr sz="1100" i="0" u="none" strike="noStrike" cap="none">
                  <a:solidFill>
                    <a:srgbClr val="FFFFFF"/>
                  </a:solidFill>
                  <a:latin typeface="Noto Sans Medium"/>
                  <a:ea typeface="Noto Sans Medium"/>
                  <a:cs typeface="Noto Sans Medium"/>
                  <a:sym typeface="Noto Sans Medium"/>
                </a:endParaRPr>
              </a:p>
            </p:txBody>
          </p:sp>
        </p:grpSp>
      </p:grpSp>
      <p:sp>
        <p:nvSpPr>
          <p:cNvPr id="663" name="Google Shape;663;p12"/>
          <p:cNvSpPr txBox="1"/>
          <p:nvPr/>
        </p:nvSpPr>
        <p:spPr>
          <a:xfrm>
            <a:off x="7155608" y="1685087"/>
            <a:ext cx="175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"SK하이닉스가 일반 소비자들을 대상으로 한 휴대용 솔리드스테이트드라이브(SSD) ‘비틀 X31’을 국내 시장에 공개했다고 5일 밝혔다. 비틀 X31은 SK하이닉스의 첫번째 외장형 SSD 제품이다….(중략)"</a:t>
            </a:r>
            <a:endParaRPr sz="9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</a:br>
            <a:endParaRPr sz="9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pSp>
        <p:nvGrpSpPr>
          <p:cNvPr id="664" name="Google Shape;664;p12"/>
          <p:cNvGrpSpPr/>
          <p:nvPr/>
        </p:nvGrpSpPr>
        <p:grpSpPr>
          <a:xfrm>
            <a:off x="446084" y="1035856"/>
            <a:ext cx="1474135" cy="359025"/>
            <a:chOff x="457199" y="1178411"/>
            <a:chExt cx="1980300" cy="786300"/>
          </a:xfrm>
        </p:grpSpPr>
        <p:sp>
          <p:nvSpPr>
            <p:cNvPr id="665" name="Google Shape;665;p12"/>
            <p:cNvSpPr/>
            <p:nvPr/>
          </p:nvSpPr>
          <p:spPr>
            <a:xfrm>
              <a:off x="457199" y="1178411"/>
              <a:ext cx="1980300" cy="786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  <p:sp>
          <p:nvSpPr>
            <p:cNvPr id="666" name="Google Shape;666;p12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2</a:t>
              </a:r>
              <a:r>
                <a:rPr lang="en" sz="1400" i="0" u="none" strike="noStrike" cap="none">
                  <a:solidFill>
                    <a:srgbClr val="FFFFFF"/>
                  </a:solidFill>
                  <a:latin typeface="Noto Sans SemiBold"/>
                  <a:ea typeface="Noto Sans SemiBold"/>
                  <a:cs typeface="Noto Sans SemiBold"/>
                  <a:sym typeface="Noto Sans SemiBold"/>
                </a:rPr>
                <a:t>. 분류 모형</a:t>
              </a:r>
              <a:endParaRPr>
                <a:latin typeface="Noto Sans SemiBold"/>
                <a:ea typeface="Noto Sans SemiBold"/>
                <a:cs typeface="Noto Sans SemiBold"/>
                <a:sym typeface="Noto Sans SemiBold"/>
              </a:endParaRPr>
            </a:p>
          </p:txBody>
        </p:sp>
      </p:grpSp>
      <p:pic>
        <p:nvPicPr>
          <p:cNvPr id="667" name="Google Shape;6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375" y="2973350"/>
            <a:ext cx="3714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4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모델 결과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4"/>
          <p:cNvSpPr txBox="1"/>
          <p:nvPr/>
        </p:nvSpPr>
        <p:spPr>
          <a:xfrm>
            <a:off x="860028" y="9453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4"/>
          <p:cNvSpPr txBox="1"/>
          <p:nvPr/>
        </p:nvSpPr>
        <p:spPr>
          <a:xfrm>
            <a:off x="661590" y="885825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4"/>
          <p:cNvSpPr txBox="1"/>
          <p:nvPr/>
        </p:nvSpPr>
        <p:spPr>
          <a:xfrm>
            <a:off x="522684" y="6576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4"/>
          <p:cNvSpPr txBox="1"/>
          <p:nvPr/>
        </p:nvSpPr>
        <p:spPr>
          <a:xfrm>
            <a:off x="973306" y="1401137"/>
            <a:ext cx="232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4"/>
          <p:cNvSpPr txBox="1"/>
          <p:nvPr/>
        </p:nvSpPr>
        <p:spPr>
          <a:xfrm>
            <a:off x="1238025" y="1046800"/>
            <a:ext cx="64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Medium"/>
                <a:ea typeface="Noto Sans Medium"/>
                <a:cs typeface="Noto Sans Medium"/>
                <a:sym typeface="Noto Sans Medium"/>
              </a:rPr>
              <a:t>*추천시스템은 정확도가 아닌 최대 유사도를 기준으로 작성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graphicFrame>
        <p:nvGraphicFramePr>
          <p:cNvPr id="678" name="Google Shape;678;p14"/>
          <p:cNvGraphicFramePr/>
          <p:nvPr/>
        </p:nvGraphicFramePr>
        <p:xfrm>
          <a:off x="1146915" y="1553017"/>
          <a:ext cx="6850200" cy="3097850"/>
        </p:xfrm>
        <a:graphic>
          <a:graphicData uri="http://schemas.openxmlformats.org/drawingml/2006/table">
            <a:tbl>
              <a:tblPr firstRow="1" bandRow="1">
                <a:noFill/>
                <a:tableStyleId>{0F5DE387-FBE5-4045-958E-3B293CED83BE}</a:tableStyleId>
              </a:tblPr>
              <a:tblGrid>
                <a:gridCol w="141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분석 모형</a:t>
                      </a:r>
                      <a:endParaRPr b="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정확도</a:t>
                      </a:r>
                      <a:endParaRPr b="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유사도</a:t>
                      </a:r>
                      <a:endParaRPr b="0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5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예측 모델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F1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BoW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</a:t>
                      </a:r>
                      <a:r>
                        <a:rPr lang="en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51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TFIDF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u="none" strike="noStrike" cap="none">
                          <a:solidFill>
                            <a:schemeClr val="dk1"/>
                          </a:solidFill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</a:t>
                      </a:r>
                      <a:r>
                        <a:rPr lang="en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59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TFIDF + SVD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0" u="none" strike="noStrike" cap="none">
                          <a:solidFill>
                            <a:schemeClr val="accent2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0.8</a:t>
                      </a:r>
                      <a:r>
                        <a:rPr lang="en">
                          <a:solidFill>
                            <a:schemeClr val="accent2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35</a:t>
                      </a:r>
                      <a:endParaRPr sz="1400" u="none" strike="noStrike" cap="none">
                        <a:solidFill>
                          <a:schemeClr val="accent2"/>
                        </a:solidFill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5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분류모델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F1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CNN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accent2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0.87</a:t>
                      </a:r>
                      <a:r>
                        <a:rPr lang="en">
                          <a:solidFill>
                            <a:schemeClr val="accent2"/>
                          </a:solidFill>
                          <a:latin typeface="Noto Sans SemiBold"/>
                          <a:ea typeface="Noto Sans SemiBold"/>
                          <a:cs typeface="Noto Sans SemiBold"/>
                          <a:sym typeface="Noto Sans SemiBold"/>
                        </a:rPr>
                        <a:t>99</a:t>
                      </a:r>
                      <a:endParaRPr sz="1400" u="none" strike="noStrike" cap="none">
                        <a:solidFill>
                          <a:schemeClr val="accent2"/>
                        </a:solidFill>
                        <a:latin typeface="Noto Sans SemiBold"/>
                        <a:ea typeface="Noto Sans SemiBold"/>
                        <a:cs typeface="Noto Sans SemiBold"/>
                        <a:sym typeface="Noto Sans SemiBold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의사결정나무</a:t>
                      </a:r>
                      <a:endParaRPr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0.7088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랜덤포레스트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Noto Sans Medium"/>
                          <a:ea typeface="Noto Sans Medium"/>
                          <a:cs typeface="Noto Sans Medium"/>
                          <a:sym typeface="Noto Sans Medium"/>
                        </a:rPr>
                        <a:t>0.8688</a:t>
                      </a: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Noto Sans Medium"/>
                        <a:ea typeface="Noto Sans Medium"/>
                        <a:cs typeface="Noto Sans Medium"/>
                        <a:sym typeface="Noto Sans Medium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1e3bcd4f077_4_25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437" y="1345426"/>
            <a:ext cx="5680976" cy="34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e3bcd4f077_4_255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모델 결과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1e3bcd4f077_4_255"/>
          <p:cNvSpPr txBox="1"/>
          <p:nvPr/>
        </p:nvSpPr>
        <p:spPr>
          <a:xfrm>
            <a:off x="585390" y="1190625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1e3bcd4f077_4_255"/>
          <p:cNvSpPr txBox="1"/>
          <p:nvPr/>
        </p:nvSpPr>
        <p:spPr>
          <a:xfrm>
            <a:off x="446484" y="962422"/>
            <a:ext cx="535781" cy="61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1e3bcd4f077_4_255"/>
          <p:cNvSpPr txBox="1"/>
          <p:nvPr/>
        </p:nvSpPr>
        <p:spPr>
          <a:xfrm>
            <a:off x="694531" y="1627187"/>
            <a:ext cx="2321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1e3bcd4f077_4_255"/>
          <p:cNvSpPr txBox="1"/>
          <p:nvPr/>
        </p:nvSpPr>
        <p:spPr>
          <a:xfrm rot="-781">
            <a:off x="3443485" y="1152051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oto Sans SemiBold"/>
                <a:ea typeface="Noto Sans SemiBold"/>
                <a:cs typeface="Noto Sans SemiBold"/>
                <a:sym typeface="Noto Sans SemiBold"/>
              </a:rPr>
              <a:t> TFIDF + SVD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89" name="Google Shape;689;g1e3bcd4f077_4_255"/>
          <p:cNvSpPr txBox="1"/>
          <p:nvPr/>
        </p:nvSpPr>
        <p:spPr>
          <a:xfrm>
            <a:off x="5509169" y="1152054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oto Sans SemiBold"/>
                <a:ea typeface="Noto Sans SemiBold"/>
                <a:cs typeface="Noto Sans SemiBold"/>
                <a:sym typeface="Noto Sans SemiBold"/>
              </a:rPr>
              <a:t>CNN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690" name="Google Shape;690;g1e3bcd4f077_4_255"/>
          <p:cNvCxnSpPr>
            <a:endCxn id="688" idx="1"/>
          </p:cNvCxnSpPr>
          <p:nvPr/>
        </p:nvCxnSpPr>
        <p:spPr>
          <a:xfrm rot="10800000" flipH="1">
            <a:off x="3208585" y="1344651"/>
            <a:ext cx="234900" cy="55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g1e3bcd4f077_4_255"/>
          <p:cNvCxnSpPr/>
          <p:nvPr/>
        </p:nvCxnSpPr>
        <p:spPr>
          <a:xfrm rot="10800000" flipH="1">
            <a:off x="5337200" y="1420575"/>
            <a:ext cx="127500" cy="48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g1e3bcd4f077_4_255"/>
          <p:cNvSpPr txBox="1"/>
          <p:nvPr/>
        </p:nvSpPr>
        <p:spPr>
          <a:xfrm>
            <a:off x="5998769" y="1444204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oto Sans SemiBold"/>
                <a:ea typeface="Noto Sans SemiBold"/>
                <a:cs typeface="Noto Sans SemiBold"/>
                <a:sym typeface="Noto Sans SemiBold"/>
              </a:rPr>
              <a:t>랜덤포레스트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93" name="Google Shape;693;g1e3bcd4f077_4_255"/>
          <p:cNvSpPr txBox="1"/>
          <p:nvPr/>
        </p:nvSpPr>
        <p:spPr>
          <a:xfrm>
            <a:off x="6364794" y="1934979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oto Sans SemiBold"/>
                <a:ea typeface="Noto Sans SemiBold"/>
                <a:cs typeface="Noto Sans SemiBold"/>
                <a:sym typeface="Noto Sans SemiBold"/>
              </a:rPr>
              <a:t>의사결정나무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94" name="Google Shape;694;g1e3bcd4f077_4_255"/>
          <p:cNvSpPr txBox="1"/>
          <p:nvPr/>
        </p:nvSpPr>
        <p:spPr>
          <a:xfrm rot="-781">
            <a:off x="3933073" y="1444201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oto Sans SemiBold"/>
                <a:ea typeface="Noto Sans SemiBold"/>
                <a:cs typeface="Noto Sans SemiBold"/>
                <a:sym typeface="Noto Sans SemiBold"/>
              </a:rPr>
              <a:t>TFIDF</a:t>
            </a:r>
            <a:endParaRPr sz="13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95" name="Google Shape;695;g1e3bcd4f077_4_255"/>
          <p:cNvSpPr txBox="1"/>
          <p:nvPr/>
        </p:nvSpPr>
        <p:spPr>
          <a:xfrm rot="-781">
            <a:off x="4189473" y="1934976"/>
            <a:ext cx="13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Noto Sans SemiBold"/>
                <a:ea typeface="Noto Sans SemiBold"/>
                <a:cs typeface="Noto Sans SemiBold"/>
                <a:sym typeface="Noto Sans SemiBold"/>
              </a:rPr>
              <a:t>BoW</a:t>
            </a:r>
            <a:endParaRPr sz="1300" dirty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696" name="Google Shape;696;g1e3bcd4f077_4_255"/>
          <p:cNvCxnSpPr>
            <a:endCxn id="692" idx="1"/>
          </p:cNvCxnSpPr>
          <p:nvPr/>
        </p:nvCxnSpPr>
        <p:spPr>
          <a:xfrm rot="10800000" flipH="1">
            <a:off x="5799569" y="1636654"/>
            <a:ext cx="199200" cy="33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g1e3bcd4f077_4_255"/>
          <p:cNvCxnSpPr>
            <a:endCxn id="694" idx="1"/>
          </p:cNvCxnSpPr>
          <p:nvPr/>
        </p:nvCxnSpPr>
        <p:spPr>
          <a:xfrm rot="10800000" flipH="1">
            <a:off x="3648073" y="1636801"/>
            <a:ext cx="285000" cy="73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g1e3bcd4f077_4_255"/>
          <p:cNvCxnSpPr>
            <a:endCxn id="695" idx="1"/>
          </p:cNvCxnSpPr>
          <p:nvPr/>
        </p:nvCxnSpPr>
        <p:spPr>
          <a:xfrm rot="10800000" flipH="1">
            <a:off x="4137573" y="2127576"/>
            <a:ext cx="51900" cy="2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g1e3bcd4f077_4_255"/>
          <p:cNvCxnSpPr>
            <a:endCxn id="693" idx="1"/>
          </p:cNvCxnSpPr>
          <p:nvPr/>
        </p:nvCxnSpPr>
        <p:spPr>
          <a:xfrm rot="10800000" flipH="1">
            <a:off x="6269694" y="2127429"/>
            <a:ext cx="95100" cy="30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e3bcd4f077_4_272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참고문헌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1e3bcd4f077_4_272"/>
          <p:cNvSpPr txBox="1"/>
          <p:nvPr/>
        </p:nvSpPr>
        <p:spPr>
          <a:xfrm>
            <a:off x="783828" y="125015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1e3bcd4f077_4_272"/>
          <p:cNvSpPr txBox="1"/>
          <p:nvPr/>
        </p:nvSpPr>
        <p:spPr>
          <a:xfrm>
            <a:off x="585390" y="1190625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1e3bcd4f077_4_272"/>
          <p:cNvSpPr txBox="1"/>
          <p:nvPr/>
        </p:nvSpPr>
        <p:spPr>
          <a:xfrm>
            <a:off x="446484" y="962422"/>
            <a:ext cx="535781" cy="61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e3bcd4f077_4_272"/>
          <p:cNvSpPr txBox="1"/>
          <p:nvPr/>
        </p:nvSpPr>
        <p:spPr>
          <a:xfrm>
            <a:off x="694531" y="1627187"/>
            <a:ext cx="70182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1e3bcd4f077_4_272"/>
          <p:cNvSpPr txBox="1"/>
          <p:nvPr/>
        </p:nvSpPr>
        <p:spPr>
          <a:xfrm>
            <a:off x="714373" y="1244682"/>
            <a:ext cx="7735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엄태환 ( Tae-hwan Eom ), 윤석호 ( Seok-ho Yoon ), 배덕호 ( Duck-ho Bae ),and 김상욱 ( Sang-wook Kim ). "논문 데이터베이스에서의 LDA 기반 텍스트 유사도 계산 방안." 한국정보처리학회 학술대회논문집 18.1 (2011): 1247-1248.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김다희,윤소영,채승연,and 유석종. "텍스트 마이닝과 LOD 기법을 활용한 뉴스 추천 시스템." 한국정보기술학회논문지 20.8 (2022): 1-6.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권나영, 김지영, 윤은주, 최서연, 윤용운.(2018).CNN 기반의 한국어 텍스트 분류를 활용한 운동 목적에 따른 운동 추천에의 적용.한국정보과학회 학술발표논문집,(),2046-2048.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5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결론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5"/>
          <p:cNvSpPr txBox="1"/>
          <p:nvPr/>
        </p:nvSpPr>
        <p:spPr>
          <a:xfrm>
            <a:off x="783828" y="125015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5"/>
          <p:cNvSpPr txBox="1"/>
          <p:nvPr/>
        </p:nvSpPr>
        <p:spPr>
          <a:xfrm>
            <a:off x="585390" y="1190625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5"/>
          <p:cNvSpPr txBox="1"/>
          <p:nvPr/>
        </p:nvSpPr>
        <p:spPr>
          <a:xfrm>
            <a:off x="446484" y="962422"/>
            <a:ext cx="535781" cy="61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5"/>
          <p:cNvSpPr txBox="1"/>
          <p:nvPr/>
        </p:nvSpPr>
        <p:spPr>
          <a:xfrm>
            <a:off x="694531" y="1627187"/>
            <a:ext cx="2321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5"/>
          <p:cNvSpPr txBox="1"/>
          <p:nvPr/>
        </p:nvSpPr>
        <p:spPr>
          <a:xfrm>
            <a:off x="646906" y="1254126"/>
            <a:ext cx="77133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Char char="●"/>
            </a:pP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기존의 뉴스기사 데이터로 새로운 뉴스기사의 분야를 예측하고 유사한 기사를 추천해주는 시스템을 구현하였다. 그 결과 최적의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추천시스템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은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TFIDF +SVD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이었고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0.835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의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유사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도를 가진다.</a:t>
            </a:r>
            <a:endParaRPr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Char char="●"/>
            </a:pP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뉴스기사의 카테고리 데이터를 활용해 분류 모델링도 함께 진행했다. 최적의 분류 모델은 CNN이며, 0.879의 정확도를 보인다.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Char char="●"/>
            </a:pP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추후 연구 진행 시, 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뉴스 기사 외의 </a:t>
            </a: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논문, 소셜 미디어 데이터, 리뷰 데이터 등 더 다양한 형태의 </a:t>
            </a:r>
            <a:r>
              <a:rPr lang="en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텍스트 데이터 분석을 진행해보고자 한다.</a:t>
            </a: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Medium"/>
              <a:buChar char="●"/>
            </a:pPr>
            <a:r>
              <a:rPr lang="en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파라미터 값 조정 등 모델 성능 개선을 조금 더 진행하면 더 좋은 연구가 될 것이다.</a:t>
            </a:r>
            <a:endParaRPr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26c469e91c_1_44"/>
          <p:cNvSpPr txBox="1"/>
          <p:nvPr/>
        </p:nvSpPr>
        <p:spPr>
          <a:xfrm>
            <a:off x="783828" y="1250156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226c469e91c_1_44"/>
          <p:cNvSpPr txBox="1"/>
          <p:nvPr/>
        </p:nvSpPr>
        <p:spPr>
          <a:xfrm>
            <a:off x="585390" y="1190625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26c469e91c_1_44"/>
          <p:cNvSpPr txBox="1"/>
          <p:nvPr/>
        </p:nvSpPr>
        <p:spPr>
          <a:xfrm>
            <a:off x="446484" y="962422"/>
            <a:ext cx="53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226c469e91c_1_44"/>
          <p:cNvSpPr txBox="1"/>
          <p:nvPr/>
        </p:nvSpPr>
        <p:spPr>
          <a:xfrm>
            <a:off x="714375" y="1234175"/>
            <a:ext cx="821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30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8" name="Google Shape;728;g226c469e91c_1_44"/>
          <p:cNvGrpSpPr/>
          <p:nvPr/>
        </p:nvGrpSpPr>
        <p:grpSpPr>
          <a:xfrm>
            <a:off x="5129450" y="1109075"/>
            <a:ext cx="3419971" cy="3737900"/>
            <a:chOff x="481150" y="1007775"/>
            <a:chExt cx="3419971" cy="3737900"/>
          </a:xfrm>
        </p:grpSpPr>
        <p:sp>
          <p:nvSpPr>
            <p:cNvPr id="729" name="Google Shape;729;g226c469e91c_1_44"/>
            <p:cNvSpPr/>
            <p:nvPr/>
          </p:nvSpPr>
          <p:spPr>
            <a:xfrm>
              <a:off x="481150" y="1007775"/>
              <a:ext cx="3419971" cy="3671041"/>
            </a:xfrm>
            <a:custGeom>
              <a:avLst/>
              <a:gdLst/>
              <a:ahLst/>
              <a:cxnLst/>
              <a:rect l="l" t="t" r="r" b="b"/>
              <a:pathLst>
                <a:path w="19174" h="24400" extrusionOk="0">
                  <a:moveTo>
                    <a:pt x="9952" y="0"/>
                  </a:moveTo>
                  <a:cubicBezTo>
                    <a:pt x="7821" y="0"/>
                    <a:pt x="5443" y="831"/>
                    <a:pt x="3293" y="2784"/>
                  </a:cubicBezTo>
                  <a:cubicBezTo>
                    <a:pt x="1839" y="4101"/>
                    <a:pt x="1104" y="6300"/>
                    <a:pt x="1044" y="8402"/>
                  </a:cubicBezTo>
                  <a:cubicBezTo>
                    <a:pt x="978" y="10469"/>
                    <a:pt x="1621" y="12556"/>
                    <a:pt x="1180" y="14567"/>
                  </a:cubicBezTo>
                  <a:cubicBezTo>
                    <a:pt x="947" y="15610"/>
                    <a:pt x="436" y="16567"/>
                    <a:pt x="284" y="17626"/>
                  </a:cubicBezTo>
                  <a:cubicBezTo>
                    <a:pt x="0" y="19607"/>
                    <a:pt x="1059" y="21577"/>
                    <a:pt x="2518" y="22666"/>
                  </a:cubicBezTo>
                  <a:cubicBezTo>
                    <a:pt x="3977" y="23750"/>
                    <a:pt x="5765" y="24105"/>
                    <a:pt x="7507" y="24282"/>
                  </a:cubicBezTo>
                  <a:cubicBezTo>
                    <a:pt x="8212" y="24354"/>
                    <a:pt x="8922" y="24400"/>
                    <a:pt x="9631" y="24400"/>
                  </a:cubicBezTo>
                  <a:cubicBezTo>
                    <a:pt x="10875" y="24400"/>
                    <a:pt x="12116" y="24259"/>
                    <a:pt x="13312" y="23872"/>
                  </a:cubicBezTo>
                  <a:cubicBezTo>
                    <a:pt x="15197" y="23264"/>
                    <a:pt x="16975" y="21988"/>
                    <a:pt x="18003" y="20078"/>
                  </a:cubicBezTo>
                  <a:cubicBezTo>
                    <a:pt x="19026" y="18173"/>
                    <a:pt x="19173" y="15595"/>
                    <a:pt x="18089" y="13766"/>
                  </a:cubicBezTo>
                  <a:cubicBezTo>
                    <a:pt x="17203" y="12267"/>
                    <a:pt x="15567" y="11264"/>
                    <a:pt x="15268" y="9481"/>
                  </a:cubicBezTo>
                  <a:cubicBezTo>
                    <a:pt x="14928" y="7449"/>
                    <a:pt x="16722" y="5216"/>
                    <a:pt x="15886" y="3392"/>
                  </a:cubicBezTo>
                  <a:cubicBezTo>
                    <a:pt x="14944" y="1327"/>
                    <a:pt x="12646" y="0"/>
                    <a:pt x="9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26c469e91c_1_44"/>
            <p:cNvSpPr/>
            <p:nvPr/>
          </p:nvSpPr>
          <p:spPr>
            <a:xfrm>
              <a:off x="769843" y="4667091"/>
              <a:ext cx="2778451" cy="78584"/>
            </a:xfrm>
            <a:custGeom>
              <a:avLst/>
              <a:gdLst/>
              <a:ahLst/>
              <a:cxnLst/>
              <a:rect l="l" t="t" r="r" b="b"/>
              <a:pathLst>
                <a:path w="31418" h="690" extrusionOk="0">
                  <a:moveTo>
                    <a:pt x="264" y="0"/>
                  </a:moveTo>
                  <a:cubicBezTo>
                    <a:pt x="117" y="0"/>
                    <a:pt x="1" y="158"/>
                    <a:pt x="1" y="345"/>
                  </a:cubicBezTo>
                  <a:cubicBezTo>
                    <a:pt x="1" y="537"/>
                    <a:pt x="117" y="689"/>
                    <a:pt x="264" y="689"/>
                  </a:cubicBezTo>
                  <a:lnTo>
                    <a:pt x="31154" y="689"/>
                  </a:lnTo>
                  <a:cubicBezTo>
                    <a:pt x="31301" y="689"/>
                    <a:pt x="31418" y="537"/>
                    <a:pt x="31418" y="345"/>
                  </a:cubicBezTo>
                  <a:cubicBezTo>
                    <a:pt x="31418" y="158"/>
                    <a:pt x="31301" y="0"/>
                    <a:pt x="3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26c469e91c_1_44"/>
            <p:cNvSpPr/>
            <p:nvPr/>
          </p:nvSpPr>
          <p:spPr>
            <a:xfrm>
              <a:off x="1733350" y="2296039"/>
              <a:ext cx="1366224" cy="2402396"/>
            </a:xfrm>
            <a:custGeom>
              <a:avLst/>
              <a:gdLst/>
              <a:ahLst/>
              <a:cxnLst/>
              <a:rect l="l" t="t" r="r" b="b"/>
              <a:pathLst>
                <a:path w="11996" h="21094" extrusionOk="0">
                  <a:moveTo>
                    <a:pt x="0" y="0"/>
                  </a:moveTo>
                  <a:lnTo>
                    <a:pt x="0" y="21093"/>
                  </a:lnTo>
                  <a:lnTo>
                    <a:pt x="11996" y="21093"/>
                  </a:lnTo>
                  <a:lnTo>
                    <a:pt x="119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26c469e91c_1_44"/>
            <p:cNvSpPr/>
            <p:nvPr/>
          </p:nvSpPr>
          <p:spPr>
            <a:xfrm>
              <a:off x="1655449" y="2246953"/>
              <a:ext cx="1380119" cy="2451482"/>
            </a:xfrm>
            <a:custGeom>
              <a:avLst/>
              <a:gdLst/>
              <a:ahLst/>
              <a:cxnLst/>
              <a:rect l="l" t="t" r="r" b="b"/>
              <a:pathLst>
                <a:path w="12118" h="21525" extrusionOk="0">
                  <a:moveTo>
                    <a:pt x="0" y="0"/>
                  </a:moveTo>
                  <a:lnTo>
                    <a:pt x="0" y="21524"/>
                  </a:lnTo>
                  <a:lnTo>
                    <a:pt x="12117" y="21524"/>
                  </a:lnTo>
                  <a:lnTo>
                    <a:pt x="12117" y="487"/>
                  </a:lnTo>
                  <a:cubicBezTo>
                    <a:pt x="12117" y="218"/>
                    <a:pt x="11905" y="0"/>
                    <a:pt x="1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26c469e91c_1_44"/>
            <p:cNvSpPr/>
            <p:nvPr/>
          </p:nvSpPr>
          <p:spPr>
            <a:xfrm>
              <a:off x="1459331" y="2192742"/>
              <a:ext cx="1498906" cy="2505694"/>
            </a:xfrm>
            <a:custGeom>
              <a:avLst/>
              <a:gdLst/>
              <a:ahLst/>
              <a:cxnLst/>
              <a:rect l="l" t="t" r="r" b="b"/>
              <a:pathLst>
                <a:path w="13161" h="22001" extrusionOk="0">
                  <a:moveTo>
                    <a:pt x="578" y="0"/>
                  </a:moveTo>
                  <a:cubicBezTo>
                    <a:pt x="258" y="0"/>
                    <a:pt x="0" y="259"/>
                    <a:pt x="0" y="578"/>
                  </a:cubicBezTo>
                  <a:lnTo>
                    <a:pt x="0" y="22000"/>
                  </a:lnTo>
                  <a:lnTo>
                    <a:pt x="13160" y="22000"/>
                  </a:lnTo>
                  <a:lnTo>
                    <a:pt x="13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26c469e91c_1_44"/>
            <p:cNvSpPr/>
            <p:nvPr/>
          </p:nvSpPr>
          <p:spPr>
            <a:xfrm>
              <a:off x="1631760" y="4250600"/>
              <a:ext cx="1139583" cy="308186"/>
            </a:xfrm>
            <a:custGeom>
              <a:avLst/>
              <a:gdLst/>
              <a:ahLst/>
              <a:cxnLst/>
              <a:rect l="l" t="t" r="r" b="b"/>
              <a:pathLst>
                <a:path w="10006" h="2706" extrusionOk="0">
                  <a:moveTo>
                    <a:pt x="1" y="0"/>
                  </a:moveTo>
                  <a:lnTo>
                    <a:pt x="1" y="2705"/>
                  </a:lnTo>
                  <a:lnTo>
                    <a:pt x="10005" y="2705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26c469e91c_1_44"/>
            <p:cNvSpPr/>
            <p:nvPr/>
          </p:nvSpPr>
          <p:spPr>
            <a:xfrm>
              <a:off x="2105996" y="3635600"/>
              <a:ext cx="665345" cy="534258"/>
            </a:xfrm>
            <a:custGeom>
              <a:avLst/>
              <a:gdLst/>
              <a:ahLst/>
              <a:cxnLst/>
              <a:rect l="l" t="t" r="r" b="b"/>
              <a:pathLst>
                <a:path w="5842" h="4691" extrusionOk="0">
                  <a:moveTo>
                    <a:pt x="1" y="0"/>
                  </a:moveTo>
                  <a:lnTo>
                    <a:pt x="1" y="4691"/>
                  </a:lnTo>
                  <a:lnTo>
                    <a:pt x="5841" y="4691"/>
                  </a:lnTo>
                  <a:lnTo>
                    <a:pt x="5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26c469e91c_1_44"/>
            <p:cNvSpPr/>
            <p:nvPr/>
          </p:nvSpPr>
          <p:spPr>
            <a:xfrm>
              <a:off x="1611032" y="2424050"/>
              <a:ext cx="253405" cy="285750"/>
            </a:xfrm>
            <a:custGeom>
              <a:avLst/>
              <a:gdLst/>
              <a:ahLst/>
              <a:cxnLst/>
              <a:rect l="l" t="t" r="r" b="b"/>
              <a:pathLst>
                <a:path w="2225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477" y="2508"/>
                  </a:lnTo>
                  <a:lnTo>
                    <a:pt x="477" y="1328"/>
                  </a:lnTo>
                  <a:cubicBezTo>
                    <a:pt x="477" y="1186"/>
                    <a:pt x="461" y="948"/>
                    <a:pt x="441" y="614"/>
                  </a:cubicBezTo>
                  <a:lnTo>
                    <a:pt x="456" y="614"/>
                  </a:lnTo>
                  <a:lnTo>
                    <a:pt x="1545" y="2508"/>
                  </a:lnTo>
                  <a:lnTo>
                    <a:pt x="2224" y="2508"/>
                  </a:lnTo>
                  <a:lnTo>
                    <a:pt x="2224" y="1"/>
                  </a:lnTo>
                  <a:lnTo>
                    <a:pt x="1743" y="1"/>
                  </a:lnTo>
                  <a:lnTo>
                    <a:pt x="1743" y="1186"/>
                  </a:lnTo>
                  <a:cubicBezTo>
                    <a:pt x="1743" y="1323"/>
                    <a:pt x="1753" y="1551"/>
                    <a:pt x="1768" y="1880"/>
                  </a:cubicBezTo>
                  <a:lnTo>
                    <a:pt x="1758" y="1880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26c469e91c_1_44"/>
            <p:cNvSpPr/>
            <p:nvPr/>
          </p:nvSpPr>
          <p:spPr>
            <a:xfrm>
              <a:off x="1967507" y="2424050"/>
              <a:ext cx="164571" cy="285750"/>
            </a:xfrm>
            <a:custGeom>
              <a:avLst/>
              <a:gdLst/>
              <a:ahLst/>
              <a:cxnLst/>
              <a:rect l="l" t="t" r="r" b="b"/>
              <a:pathLst>
                <a:path w="1445" h="2509" extrusionOk="0">
                  <a:moveTo>
                    <a:pt x="1" y="1"/>
                  </a:moveTo>
                  <a:lnTo>
                    <a:pt x="1" y="2508"/>
                  </a:lnTo>
                  <a:lnTo>
                    <a:pt x="1445" y="2508"/>
                  </a:lnTo>
                  <a:lnTo>
                    <a:pt x="1445" y="2067"/>
                  </a:lnTo>
                  <a:lnTo>
                    <a:pt x="533" y="2067"/>
                  </a:lnTo>
                  <a:lnTo>
                    <a:pt x="533" y="1424"/>
                  </a:lnTo>
                  <a:lnTo>
                    <a:pt x="1384" y="1424"/>
                  </a:lnTo>
                  <a:lnTo>
                    <a:pt x="1384" y="988"/>
                  </a:lnTo>
                  <a:lnTo>
                    <a:pt x="533" y="988"/>
                  </a:lnTo>
                  <a:lnTo>
                    <a:pt x="533" y="436"/>
                  </a:lnTo>
                  <a:lnTo>
                    <a:pt x="1445" y="436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26c469e91c_1_44"/>
            <p:cNvSpPr/>
            <p:nvPr/>
          </p:nvSpPr>
          <p:spPr>
            <a:xfrm>
              <a:off x="2187883" y="2424050"/>
              <a:ext cx="386087" cy="285750"/>
            </a:xfrm>
            <a:custGeom>
              <a:avLst/>
              <a:gdLst/>
              <a:ahLst/>
              <a:cxnLst/>
              <a:rect l="l" t="t" r="r" b="b"/>
              <a:pathLst>
                <a:path w="3390" h="2509" extrusionOk="0">
                  <a:moveTo>
                    <a:pt x="1" y="1"/>
                  </a:moveTo>
                  <a:lnTo>
                    <a:pt x="639" y="2508"/>
                  </a:lnTo>
                  <a:lnTo>
                    <a:pt x="1242" y="2508"/>
                  </a:lnTo>
                  <a:lnTo>
                    <a:pt x="1576" y="1196"/>
                  </a:lnTo>
                  <a:cubicBezTo>
                    <a:pt x="1592" y="1135"/>
                    <a:pt x="1617" y="1039"/>
                    <a:pt x="1642" y="902"/>
                  </a:cubicBezTo>
                  <a:cubicBezTo>
                    <a:pt x="1668" y="765"/>
                    <a:pt x="1688" y="664"/>
                    <a:pt x="1693" y="603"/>
                  </a:cubicBezTo>
                  <a:cubicBezTo>
                    <a:pt x="1698" y="654"/>
                    <a:pt x="1713" y="755"/>
                    <a:pt x="1743" y="902"/>
                  </a:cubicBezTo>
                  <a:cubicBezTo>
                    <a:pt x="1774" y="1049"/>
                    <a:pt x="1799" y="1145"/>
                    <a:pt x="1809" y="1191"/>
                  </a:cubicBezTo>
                  <a:lnTo>
                    <a:pt x="2149" y="2508"/>
                  </a:lnTo>
                  <a:lnTo>
                    <a:pt x="2752" y="2508"/>
                  </a:lnTo>
                  <a:lnTo>
                    <a:pt x="3390" y="1"/>
                  </a:lnTo>
                  <a:lnTo>
                    <a:pt x="2868" y="1"/>
                  </a:lnTo>
                  <a:lnTo>
                    <a:pt x="2549" y="1368"/>
                  </a:lnTo>
                  <a:cubicBezTo>
                    <a:pt x="2529" y="1449"/>
                    <a:pt x="2508" y="1561"/>
                    <a:pt x="2483" y="1692"/>
                  </a:cubicBezTo>
                  <a:cubicBezTo>
                    <a:pt x="2458" y="1824"/>
                    <a:pt x="2437" y="1936"/>
                    <a:pt x="2427" y="2027"/>
                  </a:cubicBezTo>
                  <a:cubicBezTo>
                    <a:pt x="2412" y="1931"/>
                    <a:pt x="2397" y="1824"/>
                    <a:pt x="2372" y="1692"/>
                  </a:cubicBezTo>
                  <a:cubicBezTo>
                    <a:pt x="2346" y="1566"/>
                    <a:pt x="2326" y="1470"/>
                    <a:pt x="2311" y="1404"/>
                  </a:cubicBezTo>
                  <a:lnTo>
                    <a:pt x="1946" y="1"/>
                  </a:lnTo>
                  <a:lnTo>
                    <a:pt x="1445" y="1"/>
                  </a:lnTo>
                  <a:lnTo>
                    <a:pt x="1080" y="1404"/>
                  </a:lnTo>
                  <a:cubicBezTo>
                    <a:pt x="1060" y="1480"/>
                    <a:pt x="1034" y="1586"/>
                    <a:pt x="1009" y="1723"/>
                  </a:cubicBezTo>
                  <a:cubicBezTo>
                    <a:pt x="984" y="1860"/>
                    <a:pt x="968" y="1961"/>
                    <a:pt x="963" y="2027"/>
                  </a:cubicBezTo>
                  <a:cubicBezTo>
                    <a:pt x="938" y="1839"/>
                    <a:pt x="898" y="1622"/>
                    <a:pt x="842" y="1368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26c469e91c_1_44"/>
            <p:cNvSpPr/>
            <p:nvPr/>
          </p:nvSpPr>
          <p:spPr>
            <a:xfrm>
              <a:off x="2624650" y="2420064"/>
              <a:ext cx="185868" cy="293722"/>
            </a:xfrm>
            <a:custGeom>
              <a:avLst/>
              <a:gdLst/>
              <a:ahLst/>
              <a:cxnLst/>
              <a:rect l="l" t="t" r="r" b="b"/>
              <a:pathLst>
                <a:path w="1632" h="2579" extrusionOk="0">
                  <a:moveTo>
                    <a:pt x="877" y="0"/>
                  </a:moveTo>
                  <a:cubicBezTo>
                    <a:pt x="614" y="0"/>
                    <a:pt x="401" y="66"/>
                    <a:pt x="254" y="193"/>
                  </a:cubicBezTo>
                  <a:cubicBezTo>
                    <a:pt x="102" y="319"/>
                    <a:pt x="26" y="491"/>
                    <a:pt x="26" y="714"/>
                  </a:cubicBezTo>
                  <a:cubicBezTo>
                    <a:pt x="26" y="831"/>
                    <a:pt x="51" y="932"/>
                    <a:pt x="97" y="1023"/>
                  </a:cubicBezTo>
                  <a:cubicBezTo>
                    <a:pt x="142" y="1109"/>
                    <a:pt x="203" y="1185"/>
                    <a:pt x="279" y="1251"/>
                  </a:cubicBezTo>
                  <a:cubicBezTo>
                    <a:pt x="355" y="1317"/>
                    <a:pt x="472" y="1388"/>
                    <a:pt x="624" y="1459"/>
                  </a:cubicBezTo>
                  <a:cubicBezTo>
                    <a:pt x="786" y="1540"/>
                    <a:pt x="897" y="1596"/>
                    <a:pt x="948" y="1631"/>
                  </a:cubicBezTo>
                  <a:cubicBezTo>
                    <a:pt x="1004" y="1667"/>
                    <a:pt x="1044" y="1702"/>
                    <a:pt x="1069" y="1743"/>
                  </a:cubicBezTo>
                  <a:cubicBezTo>
                    <a:pt x="1095" y="1778"/>
                    <a:pt x="1110" y="1824"/>
                    <a:pt x="1110" y="1874"/>
                  </a:cubicBezTo>
                  <a:cubicBezTo>
                    <a:pt x="1110" y="1960"/>
                    <a:pt x="1080" y="2026"/>
                    <a:pt x="1019" y="2072"/>
                  </a:cubicBezTo>
                  <a:cubicBezTo>
                    <a:pt x="953" y="2118"/>
                    <a:pt x="867" y="2138"/>
                    <a:pt x="750" y="2138"/>
                  </a:cubicBezTo>
                  <a:cubicBezTo>
                    <a:pt x="654" y="2138"/>
                    <a:pt x="543" y="2123"/>
                    <a:pt x="426" y="2092"/>
                  </a:cubicBezTo>
                  <a:cubicBezTo>
                    <a:pt x="310" y="2062"/>
                    <a:pt x="168" y="2006"/>
                    <a:pt x="1" y="1930"/>
                  </a:cubicBezTo>
                  <a:lnTo>
                    <a:pt x="1" y="2427"/>
                  </a:lnTo>
                  <a:cubicBezTo>
                    <a:pt x="203" y="2528"/>
                    <a:pt x="441" y="2578"/>
                    <a:pt x="710" y="2578"/>
                  </a:cubicBezTo>
                  <a:cubicBezTo>
                    <a:pt x="999" y="2578"/>
                    <a:pt x="1226" y="2513"/>
                    <a:pt x="1389" y="2381"/>
                  </a:cubicBezTo>
                  <a:cubicBezTo>
                    <a:pt x="1551" y="2249"/>
                    <a:pt x="1632" y="2072"/>
                    <a:pt x="1632" y="1844"/>
                  </a:cubicBezTo>
                  <a:cubicBezTo>
                    <a:pt x="1632" y="1682"/>
                    <a:pt x="1586" y="1545"/>
                    <a:pt x="1500" y="1434"/>
                  </a:cubicBezTo>
                  <a:cubicBezTo>
                    <a:pt x="1414" y="1322"/>
                    <a:pt x="1252" y="1206"/>
                    <a:pt x="1019" y="1094"/>
                  </a:cubicBezTo>
                  <a:cubicBezTo>
                    <a:pt x="841" y="1013"/>
                    <a:pt x="730" y="952"/>
                    <a:pt x="684" y="922"/>
                  </a:cubicBezTo>
                  <a:cubicBezTo>
                    <a:pt x="634" y="887"/>
                    <a:pt x="603" y="856"/>
                    <a:pt x="578" y="821"/>
                  </a:cubicBezTo>
                  <a:cubicBezTo>
                    <a:pt x="558" y="785"/>
                    <a:pt x="548" y="745"/>
                    <a:pt x="548" y="694"/>
                  </a:cubicBezTo>
                  <a:cubicBezTo>
                    <a:pt x="548" y="623"/>
                    <a:pt x="573" y="562"/>
                    <a:pt x="629" y="512"/>
                  </a:cubicBezTo>
                  <a:cubicBezTo>
                    <a:pt x="679" y="466"/>
                    <a:pt x="760" y="441"/>
                    <a:pt x="857" y="441"/>
                  </a:cubicBezTo>
                  <a:cubicBezTo>
                    <a:pt x="943" y="441"/>
                    <a:pt x="1029" y="456"/>
                    <a:pt x="1115" y="476"/>
                  </a:cubicBezTo>
                  <a:cubicBezTo>
                    <a:pt x="1206" y="497"/>
                    <a:pt x="1313" y="537"/>
                    <a:pt x="1449" y="593"/>
                  </a:cubicBezTo>
                  <a:lnTo>
                    <a:pt x="1622" y="177"/>
                  </a:lnTo>
                  <a:cubicBezTo>
                    <a:pt x="1490" y="122"/>
                    <a:pt x="1368" y="76"/>
                    <a:pt x="1247" y="46"/>
                  </a:cubicBezTo>
                  <a:cubicBezTo>
                    <a:pt x="1130" y="15"/>
                    <a:pt x="1009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26c469e91c_1_44"/>
            <p:cNvSpPr/>
            <p:nvPr/>
          </p:nvSpPr>
          <p:spPr>
            <a:xfrm>
              <a:off x="1631760" y="2860244"/>
              <a:ext cx="784702" cy="38723"/>
            </a:xfrm>
            <a:custGeom>
              <a:avLst/>
              <a:gdLst/>
              <a:ahLst/>
              <a:cxnLst/>
              <a:rect l="l" t="t" r="r" b="b"/>
              <a:pathLst>
                <a:path w="6890" h="340" extrusionOk="0">
                  <a:moveTo>
                    <a:pt x="1" y="0"/>
                  </a:moveTo>
                  <a:lnTo>
                    <a:pt x="1" y="340"/>
                  </a:lnTo>
                  <a:lnTo>
                    <a:pt x="6890" y="340"/>
                  </a:lnTo>
                  <a:lnTo>
                    <a:pt x="6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26c469e91c_1_44"/>
            <p:cNvSpPr/>
            <p:nvPr/>
          </p:nvSpPr>
          <p:spPr>
            <a:xfrm>
              <a:off x="1631760" y="2968097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26c469e91c_1_44"/>
            <p:cNvSpPr/>
            <p:nvPr/>
          </p:nvSpPr>
          <p:spPr>
            <a:xfrm>
              <a:off x="1631760" y="3076519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26c469e91c_1_44"/>
            <p:cNvSpPr/>
            <p:nvPr/>
          </p:nvSpPr>
          <p:spPr>
            <a:xfrm>
              <a:off x="1631760" y="3184372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26c469e91c_1_44"/>
            <p:cNvSpPr/>
            <p:nvPr/>
          </p:nvSpPr>
          <p:spPr>
            <a:xfrm>
              <a:off x="1631760" y="3292908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0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26c469e91c_1_44"/>
            <p:cNvSpPr/>
            <p:nvPr/>
          </p:nvSpPr>
          <p:spPr>
            <a:xfrm>
              <a:off x="1631760" y="3400761"/>
              <a:ext cx="1139583" cy="38723"/>
            </a:xfrm>
            <a:custGeom>
              <a:avLst/>
              <a:gdLst/>
              <a:ahLst/>
              <a:cxnLst/>
              <a:rect l="l" t="t" r="r" b="b"/>
              <a:pathLst>
                <a:path w="10006" h="340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26c469e91c_1_44"/>
            <p:cNvSpPr/>
            <p:nvPr/>
          </p:nvSpPr>
          <p:spPr>
            <a:xfrm>
              <a:off x="1631760" y="3509183"/>
              <a:ext cx="1139583" cy="38836"/>
            </a:xfrm>
            <a:custGeom>
              <a:avLst/>
              <a:gdLst/>
              <a:ahLst/>
              <a:cxnLst/>
              <a:rect l="l" t="t" r="r" b="b"/>
              <a:pathLst>
                <a:path w="10006" h="341" extrusionOk="0">
                  <a:moveTo>
                    <a:pt x="1" y="1"/>
                  </a:moveTo>
                  <a:lnTo>
                    <a:pt x="1" y="340"/>
                  </a:lnTo>
                  <a:lnTo>
                    <a:pt x="10005" y="340"/>
                  </a:lnTo>
                  <a:lnTo>
                    <a:pt x="10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26c469e91c_1_44"/>
            <p:cNvSpPr/>
            <p:nvPr/>
          </p:nvSpPr>
          <p:spPr>
            <a:xfrm>
              <a:off x="1631760" y="3630931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26c469e91c_1_44"/>
            <p:cNvSpPr/>
            <p:nvPr/>
          </p:nvSpPr>
          <p:spPr>
            <a:xfrm>
              <a:off x="1631760" y="3750970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26c469e91c_1_44"/>
            <p:cNvSpPr/>
            <p:nvPr/>
          </p:nvSpPr>
          <p:spPr>
            <a:xfrm>
              <a:off x="1631760" y="3871008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226c469e91c_1_44"/>
            <p:cNvSpPr/>
            <p:nvPr/>
          </p:nvSpPr>
          <p:spPr>
            <a:xfrm>
              <a:off x="1631760" y="3990933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1"/>
                  </a:moveTo>
                  <a:lnTo>
                    <a:pt x="1" y="325"/>
                  </a:lnTo>
                  <a:lnTo>
                    <a:pt x="2959" y="32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26c469e91c_1_44"/>
            <p:cNvSpPr/>
            <p:nvPr/>
          </p:nvSpPr>
          <p:spPr>
            <a:xfrm>
              <a:off x="1631760" y="4110972"/>
              <a:ext cx="337114" cy="37014"/>
            </a:xfrm>
            <a:custGeom>
              <a:avLst/>
              <a:gdLst/>
              <a:ahLst/>
              <a:cxnLst/>
              <a:rect l="l" t="t" r="r" b="b"/>
              <a:pathLst>
                <a:path w="2960" h="325" extrusionOk="0">
                  <a:moveTo>
                    <a:pt x="1" y="0"/>
                  </a:moveTo>
                  <a:lnTo>
                    <a:pt x="1" y="324"/>
                  </a:lnTo>
                  <a:lnTo>
                    <a:pt x="2959" y="32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26c469e91c_1_44"/>
            <p:cNvSpPr/>
            <p:nvPr/>
          </p:nvSpPr>
          <p:spPr>
            <a:xfrm>
              <a:off x="1841203" y="1727164"/>
              <a:ext cx="173227" cy="272994"/>
            </a:xfrm>
            <a:custGeom>
              <a:avLst/>
              <a:gdLst/>
              <a:ahLst/>
              <a:cxnLst/>
              <a:rect l="l" t="t" r="r" b="b"/>
              <a:pathLst>
                <a:path w="1521" h="2397" extrusionOk="0">
                  <a:moveTo>
                    <a:pt x="1029" y="31"/>
                  </a:moveTo>
                  <a:cubicBezTo>
                    <a:pt x="1004" y="41"/>
                    <a:pt x="978" y="61"/>
                    <a:pt x="958" y="81"/>
                  </a:cubicBezTo>
                  <a:lnTo>
                    <a:pt x="958" y="81"/>
                  </a:lnTo>
                  <a:cubicBezTo>
                    <a:pt x="938" y="107"/>
                    <a:pt x="917" y="137"/>
                    <a:pt x="897" y="162"/>
                  </a:cubicBezTo>
                  <a:lnTo>
                    <a:pt x="897" y="162"/>
                  </a:lnTo>
                  <a:cubicBezTo>
                    <a:pt x="755" y="355"/>
                    <a:pt x="644" y="563"/>
                    <a:pt x="527" y="770"/>
                  </a:cubicBezTo>
                  <a:lnTo>
                    <a:pt x="527" y="770"/>
                  </a:lnTo>
                  <a:cubicBezTo>
                    <a:pt x="380" y="1044"/>
                    <a:pt x="234" y="1312"/>
                    <a:pt x="122" y="1601"/>
                  </a:cubicBezTo>
                  <a:lnTo>
                    <a:pt x="122" y="1601"/>
                  </a:lnTo>
                  <a:cubicBezTo>
                    <a:pt x="66" y="1743"/>
                    <a:pt x="16" y="1895"/>
                    <a:pt x="6" y="2052"/>
                  </a:cubicBezTo>
                  <a:lnTo>
                    <a:pt x="6" y="2052"/>
                  </a:lnTo>
                  <a:cubicBezTo>
                    <a:pt x="1" y="2128"/>
                    <a:pt x="11" y="2214"/>
                    <a:pt x="51" y="2280"/>
                  </a:cubicBezTo>
                  <a:lnTo>
                    <a:pt x="51" y="2280"/>
                  </a:lnTo>
                  <a:cubicBezTo>
                    <a:pt x="132" y="2396"/>
                    <a:pt x="310" y="2396"/>
                    <a:pt x="426" y="2320"/>
                  </a:cubicBezTo>
                  <a:lnTo>
                    <a:pt x="426" y="2320"/>
                  </a:lnTo>
                  <a:cubicBezTo>
                    <a:pt x="537" y="2244"/>
                    <a:pt x="598" y="2118"/>
                    <a:pt x="664" y="2001"/>
                  </a:cubicBezTo>
                  <a:lnTo>
                    <a:pt x="664" y="2001"/>
                  </a:lnTo>
                  <a:cubicBezTo>
                    <a:pt x="928" y="1550"/>
                    <a:pt x="1155" y="1069"/>
                    <a:pt x="1399" y="603"/>
                  </a:cubicBezTo>
                  <a:lnTo>
                    <a:pt x="1399" y="603"/>
                  </a:lnTo>
                  <a:cubicBezTo>
                    <a:pt x="1439" y="527"/>
                    <a:pt x="1480" y="446"/>
                    <a:pt x="1495" y="355"/>
                  </a:cubicBezTo>
                  <a:lnTo>
                    <a:pt x="1495" y="355"/>
                  </a:lnTo>
                  <a:cubicBezTo>
                    <a:pt x="1520" y="157"/>
                    <a:pt x="1333" y="0"/>
                    <a:pt x="1155" y="0"/>
                  </a:cubicBezTo>
                  <a:lnTo>
                    <a:pt x="1155" y="0"/>
                  </a:lnTo>
                  <a:cubicBezTo>
                    <a:pt x="1110" y="0"/>
                    <a:pt x="1069" y="5"/>
                    <a:pt x="1029" y="31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26c469e91c_1_44"/>
            <p:cNvSpPr/>
            <p:nvPr/>
          </p:nvSpPr>
          <p:spPr>
            <a:xfrm>
              <a:off x="1888467" y="1675800"/>
              <a:ext cx="146690" cy="198624"/>
            </a:xfrm>
            <a:custGeom>
              <a:avLst/>
              <a:gdLst/>
              <a:ahLst/>
              <a:cxnLst/>
              <a:rect l="l" t="t" r="r" b="b"/>
              <a:pathLst>
                <a:path w="1288" h="1744" extrusionOk="0">
                  <a:moveTo>
                    <a:pt x="1284" y="0"/>
                  </a:moveTo>
                  <a:cubicBezTo>
                    <a:pt x="1238" y="0"/>
                    <a:pt x="852" y="77"/>
                    <a:pt x="842" y="77"/>
                  </a:cubicBezTo>
                  <a:cubicBezTo>
                    <a:pt x="452" y="208"/>
                    <a:pt x="1" y="1272"/>
                    <a:pt x="1" y="1272"/>
                  </a:cubicBezTo>
                  <a:lnTo>
                    <a:pt x="984" y="1743"/>
                  </a:lnTo>
                  <a:lnTo>
                    <a:pt x="1288" y="1"/>
                  </a:lnTo>
                  <a:cubicBezTo>
                    <a:pt x="1287" y="0"/>
                    <a:pt x="1286" y="0"/>
                    <a:pt x="1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26c469e91c_1_44"/>
            <p:cNvSpPr/>
            <p:nvPr/>
          </p:nvSpPr>
          <p:spPr>
            <a:xfrm>
              <a:off x="2355187" y="2585544"/>
              <a:ext cx="1367" cy="535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11" y="1"/>
                  </a:moveTo>
                  <a:lnTo>
                    <a:pt x="11" y="1"/>
                  </a:lnTo>
                  <a:cubicBezTo>
                    <a:pt x="6" y="16"/>
                    <a:pt x="1" y="31"/>
                    <a:pt x="1" y="47"/>
                  </a:cubicBezTo>
                  <a:cubicBezTo>
                    <a:pt x="6" y="31"/>
                    <a:pt x="6" y="16"/>
                    <a:pt x="11" y="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26c469e91c_1_44"/>
            <p:cNvSpPr/>
            <p:nvPr/>
          </p:nvSpPr>
          <p:spPr>
            <a:xfrm>
              <a:off x="2473518" y="262483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26c469e91c_1_44"/>
            <p:cNvSpPr/>
            <p:nvPr/>
          </p:nvSpPr>
          <p:spPr>
            <a:xfrm>
              <a:off x="2468279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0"/>
                  </a:moveTo>
                  <a:cubicBezTo>
                    <a:pt x="16" y="5"/>
                    <a:pt x="11" y="0"/>
                    <a:pt x="1" y="0"/>
                  </a:cubicBezTo>
                  <a:cubicBezTo>
                    <a:pt x="11" y="0"/>
                    <a:pt x="16" y="5"/>
                    <a:pt x="2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26c469e91c_1_44"/>
            <p:cNvSpPr/>
            <p:nvPr/>
          </p:nvSpPr>
          <p:spPr>
            <a:xfrm>
              <a:off x="2501193" y="2618458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1"/>
                  </a:moveTo>
                  <a:cubicBezTo>
                    <a:pt x="6" y="6"/>
                    <a:pt x="6" y="1"/>
                    <a:pt x="11" y="1"/>
                  </a:cubicBezTo>
                  <a:cubicBezTo>
                    <a:pt x="6" y="1"/>
                    <a:pt x="6" y="6"/>
                    <a:pt x="1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26c469e91c_1_44"/>
            <p:cNvSpPr/>
            <p:nvPr/>
          </p:nvSpPr>
          <p:spPr>
            <a:xfrm>
              <a:off x="2503471" y="2616750"/>
              <a:ext cx="1253" cy="683"/>
            </a:xfrm>
            <a:custGeom>
              <a:avLst/>
              <a:gdLst/>
              <a:ahLst/>
              <a:cxnLst/>
              <a:rect l="l" t="t" r="r" b="b"/>
              <a:pathLst>
                <a:path w="11" h="6" extrusionOk="0">
                  <a:moveTo>
                    <a:pt x="11" y="0"/>
                  </a:moveTo>
                  <a:cubicBezTo>
                    <a:pt x="6" y="0"/>
                    <a:pt x="6" y="6"/>
                    <a:pt x="1" y="6"/>
                  </a:cubicBezTo>
                  <a:cubicBezTo>
                    <a:pt x="6" y="6"/>
                    <a:pt x="6" y="0"/>
                    <a:pt x="1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26c469e91c_1_44"/>
            <p:cNvSpPr/>
            <p:nvPr/>
          </p:nvSpPr>
          <p:spPr>
            <a:xfrm>
              <a:off x="1837786" y="1997650"/>
              <a:ext cx="647351" cy="209785"/>
            </a:xfrm>
            <a:custGeom>
              <a:avLst/>
              <a:gdLst/>
              <a:ahLst/>
              <a:cxnLst/>
              <a:rect l="l" t="t" r="r" b="b"/>
              <a:pathLst>
                <a:path w="5684" h="1842" extrusionOk="0">
                  <a:moveTo>
                    <a:pt x="2268" y="1"/>
                  </a:moveTo>
                  <a:cubicBezTo>
                    <a:pt x="1966" y="1"/>
                    <a:pt x="1663" y="107"/>
                    <a:pt x="1383" y="224"/>
                  </a:cubicBezTo>
                  <a:cubicBezTo>
                    <a:pt x="1109" y="335"/>
                    <a:pt x="826" y="432"/>
                    <a:pt x="552" y="553"/>
                  </a:cubicBezTo>
                  <a:cubicBezTo>
                    <a:pt x="390" y="629"/>
                    <a:pt x="157" y="700"/>
                    <a:pt x="71" y="883"/>
                  </a:cubicBezTo>
                  <a:cubicBezTo>
                    <a:pt x="66" y="893"/>
                    <a:pt x="61" y="908"/>
                    <a:pt x="56" y="923"/>
                  </a:cubicBezTo>
                  <a:cubicBezTo>
                    <a:pt x="0" y="1090"/>
                    <a:pt x="76" y="1273"/>
                    <a:pt x="157" y="1414"/>
                  </a:cubicBezTo>
                  <a:cubicBezTo>
                    <a:pt x="208" y="1506"/>
                    <a:pt x="350" y="1754"/>
                    <a:pt x="446" y="1774"/>
                  </a:cubicBezTo>
                  <a:cubicBezTo>
                    <a:pt x="662" y="1822"/>
                    <a:pt x="882" y="1842"/>
                    <a:pt x="1102" y="1842"/>
                  </a:cubicBezTo>
                  <a:cubicBezTo>
                    <a:pt x="1300" y="1842"/>
                    <a:pt x="1498" y="1826"/>
                    <a:pt x="1692" y="1799"/>
                  </a:cubicBezTo>
                  <a:cubicBezTo>
                    <a:pt x="1945" y="1769"/>
                    <a:pt x="2194" y="1723"/>
                    <a:pt x="2442" y="1673"/>
                  </a:cubicBezTo>
                  <a:cubicBezTo>
                    <a:pt x="2568" y="1647"/>
                    <a:pt x="2710" y="1622"/>
                    <a:pt x="2842" y="1577"/>
                  </a:cubicBezTo>
                  <a:cubicBezTo>
                    <a:pt x="2974" y="1622"/>
                    <a:pt x="3121" y="1647"/>
                    <a:pt x="3247" y="1673"/>
                  </a:cubicBezTo>
                  <a:cubicBezTo>
                    <a:pt x="3495" y="1723"/>
                    <a:pt x="3744" y="1769"/>
                    <a:pt x="3992" y="1799"/>
                  </a:cubicBezTo>
                  <a:cubicBezTo>
                    <a:pt x="4189" y="1826"/>
                    <a:pt x="4387" y="1842"/>
                    <a:pt x="4584" y="1842"/>
                  </a:cubicBezTo>
                  <a:cubicBezTo>
                    <a:pt x="4803" y="1842"/>
                    <a:pt x="5022" y="1822"/>
                    <a:pt x="5238" y="1774"/>
                  </a:cubicBezTo>
                  <a:cubicBezTo>
                    <a:pt x="5334" y="1754"/>
                    <a:pt x="5481" y="1506"/>
                    <a:pt x="5527" y="1414"/>
                  </a:cubicBezTo>
                  <a:cubicBezTo>
                    <a:pt x="5613" y="1273"/>
                    <a:pt x="5684" y="1090"/>
                    <a:pt x="5633" y="923"/>
                  </a:cubicBezTo>
                  <a:cubicBezTo>
                    <a:pt x="5628" y="908"/>
                    <a:pt x="5623" y="893"/>
                    <a:pt x="5613" y="883"/>
                  </a:cubicBezTo>
                  <a:cubicBezTo>
                    <a:pt x="5532" y="700"/>
                    <a:pt x="5299" y="629"/>
                    <a:pt x="5137" y="553"/>
                  </a:cubicBezTo>
                  <a:cubicBezTo>
                    <a:pt x="4863" y="432"/>
                    <a:pt x="4579" y="335"/>
                    <a:pt x="4301" y="224"/>
                  </a:cubicBezTo>
                  <a:cubicBezTo>
                    <a:pt x="4021" y="107"/>
                    <a:pt x="3721" y="1"/>
                    <a:pt x="3417" y="1"/>
                  </a:cubicBezTo>
                  <a:cubicBezTo>
                    <a:pt x="3352" y="1"/>
                    <a:pt x="3287" y="6"/>
                    <a:pt x="3222" y="16"/>
                  </a:cubicBezTo>
                  <a:cubicBezTo>
                    <a:pt x="3085" y="37"/>
                    <a:pt x="2958" y="92"/>
                    <a:pt x="2842" y="168"/>
                  </a:cubicBezTo>
                  <a:cubicBezTo>
                    <a:pt x="2730" y="92"/>
                    <a:pt x="2599" y="37"/>
                    <a:pt x="2462" y="16"/>
                  </a:cubicBezTo>
                  <a:cubicBezTo>
                    <a:pt x="2398" y="6"/>
                    <a:pt x="2333" y="1"/>
                    <a:pt x="226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26c469e91c_1_44"/>
            <p:cNvSpPr/>
            <p:nvPr/>
          </p:nvSpPr>
          <p:spPr>
            <a:xfrm>
              <a:off x="2009646" y="1641747"/>
              <a:ext cx="309325" cy="406929"/>
            </a:xfrm>
            <a:custGeom>
              <a:avLst/>
              <a:gdLst/>
              <a:ahLst/>
              <a:cxnLst/>
              <a:rect l="l" t="t" r="r" b="b"/>
              <a:pathLst>
                <a:path w="2716" h="3573" extrusionOk="0">
                  <a:moveTo>
                    <a:pt x="1353" y="1"/>
                  </a:moveTo>
                  <a:cubicBezTo>
                    <a:pt x="690" y="6"/>
                    <a:pt x="1" y="325"/>
                    <a:pt x="1" y="325"/>
                  </a:cubicBezTo>
                  <a:cubicBezTo>
                    <a:pt x="6" y="376"/>
                    <a:pt x="11" y="426"/>
                    <a:pt x="11" y="472"/>
                  </a:cubicBezTo>
                  <a:cubicBezTo>
                    <a:pt x="36" y="847"/>
                    <a:pt x="61" y="1227"/>
                    <a:pt x="87" y="1601"/>
                  </a:cubicBezTo>
                  <a:cubicBezTo>
                    <a:pt x="102" y="1829"/>
                    <a:pt x="117" y="2057"/>
                    <a:pt x="132" y="2290"/>
                  </a:cubicBezTo>
                  <a:cubicBezTo>
                    <a:pt x="148" y="2533"/>
                    <a:pt x="183" y="2746"/>
                    <a:pt x="107" y="2984"/>
                  </a:cubicBezTo>
                  <a:cubicBezTo>
                    <a:pt x="87" y="3060"/>
                    <a:pt x="56" y="3141"/>
                    <a:pt x="92" y="3207"/>
                  </a:cubicBezTo>
                  <a:cubicBezTo>
                    <a:pt x="117" y="3263"/>
                    <a:pt x="173" y="3293"/>
                    <a:pt x="224" y="3319"/>
                  </a:cubicBezTo>
                  <a:cubicBezTo>
                    <a:pt x="325" y="3369"/>
                    <a:pt x="431" y="3415"/>
                    <a:pt x="538" y="3455"/>
                  </a:cubicBezTo>
                  <a:cubicBezTo>
                    <a:pt x="771" y="3541"/>
                    <a:pt x="1017" y="3573"/>
                    <a:pt x="1265" y="3573"/>
                  </a:cubicBezTo>
                  <a:cubicBezTo>
                    <a:pt x="1560" y="3573"/>
                    <a:pt x="1860" y="3528"/>
                    <a:pt x="2148" y="3476"/>
                  </a:cubicBezTo>
                  <a:cubicBezTo>
                    <a:pt x="2321" y="3445"/>
                    <a:pt x="2503" y="3400"/>
                    <a:pt x="2620" y="3263"/>
                  </a:cubicBezTo>
                  <a:cubicBezTo>
                    <a:pt x="2640" y="3243"/>
                    <a:pt x="2655" y="3217"/>
                    <a:pt x="2665" y="3187"/>
                  </a:cubicBezTo>
                  <a:cubicBezTo>
                    <a:pt x="2685" y="3121"/>
                    <a:pt x="2660" y="3050"/>
                    <a:pt x="2640" y="2984"/>
                  </a:cubicBezTo>
                  <a:cubicBezTo>
                    <a:pt x="2625" y="2929"/>
                    <a:pt x="2609" y="2868"/>
                    <a:pt x="2599" y="2807"/>
                  </a:cubicBezTo>
                  <a:cubicBezTo>
                    <a:pt x="2549" y="2539"/>
                    <a:pt x="2589" y="2255"/>
                    <a:pt x="2604" y="1981"/>
                  </a:cubicBezTo>
                  <a:cubicBezTo>
                    <a:pt x="2625" y="1723"/>
                    <a:pt x="2640" y="1465"/>
                    <a:pt x="2655" y="1206"/>
                  </a:cubicBezTo>
                  <a:lnTo>
                    <a:pt x="2716" y="325"/>
                  </a:lnTo>
                  <a:cubicBezTo>
                    <a:pt x="2716" y="325"/>
                    <a:pt x="2027" y="6"/>
                    <a:pt x="1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26c469e91c_1_44"/>
            <p:cNvSpPr/>
            <p:nvPr/>
          </p:nvSpPr>
          <p:spPr>
            <a:xfrm>
              <a:off x="2127977" y="1750283"/>
              <a:ext cx="43962" cy="50795"/>
            </a:xfrm>
            <a:custGeom>
              <a:avLst/>
              <a:gdLst/>
              <a:ahLst/>
              <a:cxnLst/>
              <a:rect l="l" t="t" r="r" b="b"/>
              <a:pathLst>
                <a:path w="386" h="446" extrusionOk="0">
                  <a:moveTo>
                    <a:pt x="198" y="0"/>
                  </a:moveTo>
                  <a:lnTo>
                    <a:pt x="188" y="0"/>
                  </a:lnTo>
                  <a:lnTo>
                    <a:pt x="0" y="0"/>
                  </a:lnTo>
                  <a:lnTo>
                    <a:pt x="188" y="436"/>
                  </a:lnTo>
                  <a:lnTo>
                    <a:pt x="188" y="446"/>
                  </a:lnTo>
                  <a:lnTo>
                    <a:pt x="193" y="441"/>
                  </a:lnTo>
                  <a:lnTo>
                    <a:pt x="198" y="446"/>
                  </a:lnTo>
                  <a:lnTo>
                    <a:pt x="198" y="43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26c469e91c_1_44"/>
            <p:cNvSpPr/>
            <p:nvPr/>
          </p:nvSpPr>
          <p:spPr>
            <a:xfrm>
              <a:off x="2115222" y="1783653"/>
              <a:ext cx="64120" cy="285750"/>
            </a:xfrm>
            <a:custGeom>
              <a:avLst/>
              <a:gdLst/>
              <a:ahLst/>
              <a:cxnLst/>
              <a:rect l="l" t="t" r="r" b="b"/>
              <a:pathLst>
                <a:path w="563" h="2509" extrusionOk="0">
                  <a:moveTo>
                    <a:pt x="310" y="21"/>
                  </a:moveTo>
                  <a:lnTo>
                    <a:pt x="229" y="1"/>
                  </a:lnTo>
                  <a:lnTo>
                    <a:pt x="1" y="1946"/>
                  </a:lnTo>
                  <a:lnTo>
                    <a:pt x="305" y="2498"/>
                  </a:lnTo>
                  <a:lnTo>
                    <a:pt x="305" y="2508"/>
                  </a:lnTo>
                  <a:lnTo>
                    <a:pt x="310" y="2503"/>
                  </a:lnTo>
                  <a:lnTo>
                    <a:pt x="315" y="2508"/>
                  </a:lnTo>
                  <a:lnTo>
                    <a:pt x="315" y="2498"/>
                  </a:lnTo>
                  <a:lnTo>
                    <a:pt x="563" y="1946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26c469e91c_1_44"/>
            <p:cNvSpPr/>
            <p:nvPr/>
          </p:nvSpPr>
          <p:spPr>
            <a:xfrm>
              <a:off x="2095633" y="1683886"/>
              <a:ext cx="108537" cy="91795"/>
            </a:xfrm>
            <a:custGeom>
              <a:avLst/>
              <a:gdLst/>
              <a:ahLst/>
              <a:cxnLst/>
              <a:rect l="l" t="t" r="r" b="b"/>
              <a:pathLst>
                <a:path w="953" h="806" extrusionOk="0">
                  <a:moveTo>
                    <a:pt x="0" y="0"/>
                  </a:moveTo>
                  <a:lnTo>
                    <a:pt x="477" y="80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26c469e91c_1_44"/>
            <p:cNvSpPr/>
            <p:nvPr/>
          </p:nvSpPr>
          <p:spPr>
            <a:xfrm>
              <a:off x="2089255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244" y="704"/>
                  </a:moveTo>
                  <a:lnTo>
                    <a:pt x="436" y="801"/>
                  </a:lnTo>
                  <a:cubicBezTo>
                    <a:pt x="436" y="786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26c469e91c_1_44"/>
            <p:cNvSpPr/>
            <p:nvPr/>
          </p:nvSpPr>
          <p:spPr>
            <a:xfrm>
              <a:off x="2074335" y="1661905"/>
              <a:ext cx="42709" cy="106943"/>
            </a:xfrm>
            <a:custGeom>
              <a:avLst/>
              <a:gdLst/>
              <a:ahLst/>
              <a:cxnLst/>
              <a:rect l="l" t="t" r="r" b="b"/>
              <a:pathLst>
                <a:path w="375" h="939" extrusionOk="0">
                  <a:moveTo>
                    <a:pt x="0" y="47"/>
                  </a:moveTo>
                  <a:lnTo>
                    <a:pt x="41" y="938"/>
                  </a:lnTo>
                  <a:lnTo>
                    <a:pt x="375" y="735"/>
                  </a:lnTo>
                  <a:lnTo>
                    <a:pt x="132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26c469e91c_1_44"/>
            <p:cNvSpPr/>
            <p:nvPr/>
          </p:nvSpPr>
          <p:spPr>
            <a:xfrm>
              <a:off x="2160208" y="1665436"/>
              <a:ext cx="49770" cy="91226"/>
            </a:xfrm>
            <a:custGeom>
              <a:avLst/>
              <a:gdLst/>
              <a:ahLst/>
              <a:cxnLst/>
              <a:rect l="l" t="t" r="r" b="b"/>
              <a:pathLst>
                <a:path w="437" h="801" extrusionOk="0">
                  <a:moveTo>
                    <a:pt x="1" y="801"/>
                  </a:moveTo>
                  <a:lnTo>
                    <a:pt x="219" y="710"/>
                  </a:lnTo>
                  <a:lnTo>
                    <a:pt x="436" y="0"/>
                  </a:lnTo>
                  <a:cubicBezTo>
                    <a:pt x="436" y="0"/>
                    <a:pt x="1" y="786"/>
                    <a:pt x="1" y="801"/>
                  </a:cubicBezTo>
                  <a:close/>
                </a:path>
              </a:pathLst>
            </a:custGeom>
            <a:solidFill>
              <a:srgbClr val="C2CD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26c469e91c_1_44"/>
            <p:cNvSpPr/>
            <p:nvPr/>
          </p:nvSpPr>
          <p:spPr>
            <a:xfrm>
              <a:off x="2185036" y="1661905"/>
              <a:ext cx="39406" cy="106943"/>
            </a:xfrm>
            <a:custGeom>
              <a:avLst/>
              <a:gdLst/>
              <a:ahLst/>
              <a:cxnLst/>
              <a:rect l="l" t="t" r="r" b="b"/>
              <a:pathLst>
                <a:path w="346" h="939" extrusionOk="0">
                  <a:moveTo>
                    <a:pt x="218" y="31"/>
                  </a:moveTo>
                  <a:lnTo>
                    <a:pt x="1" y="741"/>
                  </a:lnTo>
                  <a:lnTo>
                    <a:pt x="310" y="938"/>
                  </a:lnTo>
                  <a:lnTo>
                    <a:pt x="345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3E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26c469e91c_1_44"/>
            <p:cNvSpPr/>
            <p:nvPr/>
          </p:nvSpPr>
          <p:spPr>
            <a:xfrm>
              <a:off x="2039713" y="1499841"/>
              <a:ext cx="216960" cy="195094"/>
            </a:xfrm>
            <a:custGeom>
              <a:avLst/>
              <a:gdLst/>
              <a:ahLst/>
              <a:cxnLst/>
              <a:rect l="l" t="t" r="r" b="b"/>
              <a:pathLst>
                <a:path w="1905" h="1713" extrusionOk="0">
                  <a:moveTo>
                    <a:pt x="375" y="71"/>
                  </a:moveTo>
                  <a:cubicBezTo>
                    <a:pt x="0" y="132"/>
                    <a:pt x="56" y="629"/>
                    <a:pt x="56" y="629"/>
                  </a:cubicBezTo>
                  <a:lnTo>
                    <a:pt x="56" y="629"/>
                  </a:lnTo>
                  <a:cubicBezTo>
                    <a:pt x="96" y="1454"/>
                    <a:pt x="334" y="1713"/>
                    <a:pt x="334" y="1713"/>
                  </a:cubicBezTo>
                  <a:lnTo>
                    <a:pt x="334" y="1713"/>
                  </a:lnTo>
                  <a:lnTo>
                    <a:pt x="1575" y="1713"/>
                  </a:lnTo>
                  <a:cubicBezTo>
                    <a:pt x="1879" y="1323"/>
                    <a:pt x="1905" y="426"/>
                    <a:pt x="1905" y="426"/>
                  </a:cubicBezTo>
                  <a:lnTo>
                    <a:pt x="1905" y="426"/>
                  </a:lnTo>
                  <a:cubicBezTo>
                    <a:pt x="1798" y="87"/>
                    <a:pt x="1434" y="1"/>
                    <a:pt x="1074" y="1"/>
                  </a:cubicBezTo>
                  <a:lnTo>
                    <a:pt x="1074" y="1"/>
                  </a:lnTo>
                  <a:cubicBezTo>
                    <a:pt x="800" y="1"/>
                    <a:pt x="532" y="46"/>
                    <a:pt x="375" y="71"/>
                  </a:cubicBez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26c469e91c_1_44"/>
            <p:cNvSpPr/>
            <p:nvPr/>
          </p:nvSpPr>
          <p:spPr>
            <a:xfrm>
              <a:off x="2060441" y="1540272"/>
              <a:ext cx="180630" cy="190424"/>
            </a:xfrm>
            <a:custGeom>
              <a:avLst/>
              <a:gdLst/>
              <a:ahLst/>
              <a:cxnLst/>
              <a:rect l="l" t="t" r="r" b="b"/>
              <a:pathLst>
                <a:path w="1586" h="1672" extrusionOk="0">
                  <a:moveTo>
                    <a:pt x="0" y="162"/>
                  </a:moveTo>
                  <a:cubicBezTo>
                    <a:pt x="0" y="162"/>
                    <a:pt x="76" y="1297"/>
                    <a:pt x="264" y="1474"/>
                  </a:cubicBezTo>
                  <a:lnTo>
                    <a:pt x="264" y="1474"/>
                  </a:lnTo>
                  <a:cubicBezTo>
                    <a:pt x="315" y="1525"/>
                    <a:pt x="710" y="1667"/>
                    <a:pt x="791" y="1672"/>
                  </a:cubicBezTo>
                  <a:lnTo>
                    <a:pt x="791" y="1672"/>
                  </a:lnTo>
                  <a:cubicBezTo>
                    <a:pt x="877" y="1667"/>
                    <a:pt x="1272" y="1525"/>
                    <a:pt x="1323" y="1474"/>
                  </a:cubicBezTo>
                  <a:lnTo>
                    <a:pt x="1323" y="1474"/>
                  </a:lnTo>
                  <a:cubicBezTo>
                    <a:pt x="1510" y="1297"/>
                    <a:pt x="1586" y="162"/>
                    <a:pt x="1586" y="162"/>
                  </a:cubicBezTo>
                  <a:lnTo>
                    <a:pt x="1586" y="162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26c469e91c_1_44"/>
            <p:cNvSpPr/>
            <p:nvPr/>
          </p:nvSpPr>
          <p:spPr>
            <a:xfrm>
              <a:off x="2221367" y="1547675"/>
              <a:ext cx="23234" cy="84962"/>
            </a:xfrm>
            <a:custGeom>
              <a:avLst/>
              <a:gdLst/>
              <a:ahLst/>
              <a:cxnLst/>
              <a:rect l="l" t="t" r="r" b="b"/>
              <a:pathLst>
                <a:path w="204" h="746" extrusionOk="0">
                  <a:moveTo>
                    <a:pt x="1" y="31"/>
                  </a:moveTo>
                  <a:lnTo>
                    <a:pt x="87" y="74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41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26c469e91c_1_44"/>
            <p:cNvSpPr/>
            <p:nvPr/>
          </p:nvSpPr>
          <p:spPr>
            <a:xfrm>
              <a:off x="2226606" y="1580589"/>
              <a:ext cx="46809" cy="78015"/>
            </a:xfrm>
            <a:custGeom>
              <a:avLst/>
              <a:gdLst/>
              <a:ahLst/>
              <a:cxnLst/>
              <a:rect l="l" t="t" r="r" b="b"/>
              <a:pathLst>
                <a:path w="411" h="685" extrusionOk="0">
                  <a:moveTo>
                    <a:pt x="102" y="67"/>
                  </a:moveTo>
                  <a:lnTo>
                    <a:pt x="0" y="685"/>
                  </a:lnTo>
                  <a:cubicBezTo>
                    <a:pt x="289" y="619"/>
                    <a:pt x="411" y="274"/>
                    <a:pt x="335" y="92"/>
                  </a:cubicBezTo>
                  <a:lnTo>
                    <a:pt x="335" y="92"/>
                  </a:lnTo>
                  <a:cubicBezTo>
                    <a:pt x="309" y="31"/>
                    <a:pt x="259" y="1"/>
                    <a:pt x="213" y="1"/>
                  </a:cubicBezTo>
                  <a:lnTo>
                    <a:pt x="213" y="1"/>
                  </a:lnTo>
                  <a:cubicBezTo>
                    <a:pt x="167" y="1"/>
                    <a:pt x="122" y="26"/>
                    <a:pt x="102" y="67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26c469e91c_1_44"/>
            <p:cNvSpPr/>
            <p:nvPr/>
          </p:nvSpPr>
          <p:spPr>
            <a:xfrm>
              <a:off x="2091532" y="1531047"/>
              <a:ext cx="133479" cy="63665"/>
            </a:xfrm>
            <a:custGeom>
              <a:avLst/>
              <a:gdLst/>
              <a:ahLst/>
              <a:cxnLst/>
              <a:rect l="l" t="t" r="r" b="b"/>
              <a:pathLst>
                <a:path w="1172" h="559" extrusionOk="0">
                  <a:moveTo>
                    <a:pt x="320" y="0"/>
                  </a:moveTo>
                  <a:lnTo>
                    <a:pt x="1" y="162"/>
                  </a:lnTo>
                  <a:cubicBezTo>
                    <a:pt x="1" y="162"/>
                    <a:pt x="296" y="558"/>
                    <a:pt x="897" y="558"/>
                  </a:cubicBezTo>
                  <a:cubicBezTo>
                    <a:pt x="982" y="558"/>
                    <a:pt x="1073" y="550"/>
                    <a:pt x="1171" y="532"/>
                  </a:cubicBezTo>
                  <a:cubicBezTo>
                    <a:pt x="1171" y="532"/>
                    <a:pt x="502" y="426"/>
                    <a:pt x="320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26c469e91c_1_44"/>
            <p:cNvSpPr/>
            <p:nvPr/>
          </p:nvSpPr>
          <p:spPr>
            <a:xfrm>
              <a:off x="2035043" y="1439253"/>
              <a:ext cx="259783" cy="183021"/>
            </a:xfrm>
            <a:custGeom>
              <a:avLst/>
              <a:gdLst/>
              <a:ahLst/>
              <a:cxnLst/>
              <a:rect l="l" t="t" r="r" b="b"/>
              <a:pathLst>
                <a:path w="2281" h="1607" extrusionOk="0">
                  <a:moveTo>
                    <a:pt x="1238" y="0"/>
                  </a:moveTo>
                  <a:cubicBezTo>
                    <a:pt x="1229" y="0"/>
                    <a:pt x="1220" y="0"/>
                    <a:pt x="1211" y="1"/>
                  </a:cubicBezTo>
                  <a:cubicBezTo>
                    <a:pt x="1095" y="6"/>
                    <a:pt x="978" y="36"/>
                    <a:pt x="872" y="92"/>
                  </a:cubicBezTo>
                  <a:cubicBezTo>
                    <a:pt x="755" y="148"/>
                    <a:pt x="679" y="249"/>
                    <a:pt x="588" y="340"/>
                  </a:cubicBezTo>
                  <a:cubicBezTo>
                    <a:pt x="588" y="340"/>
                    <a:pt x="526" y="320"/>
                    <a:pt x="444" y="320"/>
                  </a:cubicBezTo>
                  <a:cubicBezTo>
                    <a:pt x="356" y="320"/>
                    <a:pt x="246" y="343"/>
                    <a:pt x="163" y="436"/>
                  </a:cubicBezTo>
                  <a:cubicBezTo>
                    <a:pt x="1" y="624"/>
                    <a:pt x="117" y="1227"/>
                    <a:pt x="117" y="1227"/>
                  </a:cubicBezTo>
                  <a:lnTo>
                    <a:pt x="330" y="1606"/>
                  </a:lnTo>
                  <a:lnTo>
                    <a:pt x="588" y="963"/>
                  </a:lnTo>
                  <a:cubicBezTo>
                    <a:pt x="588" y="963"/>
                    <a:pt x="1032" y="1245"/>
                    <a:pt x="1485" y="1245"/>
                  </a:cubicBezTo>
                  <a:cubicBezTo>
                    <a:pt x="1712" y="1245"/>
                    <a:pt x="1941" y="1174"/>
                    <a:pt x="2118" y="963"/>
                  </a:cubicBezTo>
                  <a:lnTo>
                    <a:pt x="2280" y="705"/>
                  </a:lnTo>
                  <a:lnTo>
                    <a:pt x="2280" y="705"/>
                  </a:lnTo>
                  <a:cubicBezTo>
                    <a:pt x="2280" y="705"/>
                    <a:pt x="2208" y="721"/>
                    <a:pt x="2130" y="721"/>
                  </a:cubicBezTo>
                  <a:cubicBezTo>
                    <a:pt x="2058" y="721"/>
                    <a:pt x="1980" y="707"/>
                    <a:pt x="1946" y="654"/>
                  </a:cubicBezTo>
                  <a:cubicBezTo>
                    <a:pt x="1814" y="462"/>
                    <a:pt x="1763" y="249"/>
                    <a:pt x="1571" y="102"/>
                  </a:cubicBezTo>
                  <a:cubicBezTo>
                    <a:pt x="1472" y="31"/>
                    <a:pt x="1356" y="0"/>
                    <a:pt x="1238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26c469e91c_1_44"/>
            <p:cNvSpPr/>
            <p:nvPr/>
          </p:nvSpPr>
          <p:spPr>
            <a:xfrm>
              <a:off x="2028096" y="1580019"/>
              <a:ext cx="46353" cy="78015"/>
            </a:xfrm>
            <a:custGeom>
              <a:avLst/>
              <a:gdLst/>
              <a:ahLst/>
              <a:cxnLst/>
              <a:rect l="l" t="t" r="r" b="b"/>
              <a:pathLst>
                <a:path w="407" h="685" extrusionOk="0">
                  <a:moveTo>
                    <a:pt x="77" y="92"/>
                  </a:moveTo>
                  <a:cubicBezTo>
                    <a:pt x="1" y="274"/>
                    <a:pt x="122" y="619"/>
                    <a:pt x="406" y="685"/>
                  </a:cubicBezTo>
                  <a:lnTo>
                    <a:pt x="406" y="685"/>
                  </a:lnTo>
                  <a:lnTo>
                    <a:pt x="310" y="67"/>
                  </a:lnTo>
                  <a:cubicBezTo>
                    <a:pt x="290" y="26"/>
                    <a:pt x="244" y="1"/>
                    <a:pt x="198" y="1"/>
                  </a:cubicBezTo>
                  <a:lnTo>
                    <a:pt x="198" y="1"/>
                  </a:lnTo>
                  <a:cubicBezTo>
                    <a:pt x="153" y="1"/>
                    <a:pt x="102" y="26"/>
                    <a:pt x="77" y="92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26c469e91c_1_44"/>
            <p:cNvSpPr/>
            <p:nvPr/>
          </p:nvSpPr>
          <p:spPr>
            <a:xfrm>
              <a:off x="2354048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214" y="760"/>
                  </a:moveTo>
                  <a:cubicBezTo>
                    <a:pt x="188" y="796"/>
                    <a:pt x="153" y="836"/>
                    <a:pt x="133" y="877"/>
                  </a:cubicBezTo>
                  <a:lnTo>
                    <a:pt x="133" y="877"/>
                  </a:lnTo>
                  <a:cubicBezTo>
                    <a:pt x="133" y="882"/>
                    <a:pt x="133" y="887"/>
                    <a:pt x="127" y="892"/>
                  </a:cubicBezTo>
                  <a:lnTo>
                    <a:pt x="127" y="892"/>
                  </a:lnTo>
                  <a:cubicBezTo>
                    <a:pt x="133" y="892"/>
                    <a:pt x="133" y="892"/>
                    <a:pt x="138" y="892"/>
                  </a:cubicBezTo>
                  <a:lnTo>
                    <a:pt x="138" y="892"/>
                  </a:lnTo>
                  <a:cubicBezTo>
                    <a:pt x="133" y="892"/>
                    <a:pt x="133" y="892"/>
                    <a:pt x="127" y="897"/>
                  </a:cubicBezTo>
                  <a:lnTo>
                    <a:pt x="127" y="897"/>
                  </a:lnTo>
                  <a:cubicBezTo>
                    <a:pt x="62" y="922"/>
                    <a:pt x="21" y="1135"/>
                    <a:pt x="11" y="1201"/>
                  </a:cubicBezTo>
                  <a:lnTo>
                    <a:pt x="11" y="1201"/>
                  </a:lnTo>
                  <a:cubicBezTo>
                    <a:pt x="1" y="1236"/>
                    <a:pt x="1" y="1277"/>
                    <a:pt x="11" y="1312"/>
                  </a:cubicBezTo>
                  <a:lnTo>
                    <a:pt x="11" y="1312"/>
                  </a:lnTo>
                  <a:cubicBezTo>
                    <a:pt x="31" y="1363"/>
                    <a:pt x="82" y="1398"/>
                    <a:pt x="133" y="1429"/>
                  </a:cubicBezTo>
                  <a:lnTo>
                    <a:pt x="133" y="1429"/>
                  </a:lnTo>
                  <a:cubicBezTo>
                    <a:pt x="229" y="1479"/>
                    <a:pt x="340" y="1515"/>
                    <a:pt x="442" y="1561"/>
                  </a:cubicBezTo>
                  <a:lnTo>
                    <a:pt x="442" y="1561"/>
                  </a:lnTo>
                  <a:cubicBezTo>
                    <a:pt x="634" y="1652"/>
                    <a:pt x="821" y="1773"/>
                    <a:pt x="1019" y="1844"/>
                  </a:cubicBezTo>
                  <a:lnTo>
                    <a:pt x="1019" y="1844"/>
                  </a:lnTo>
                  <a:cubicBezTo>
                    <a:pt x="1242" y="1925"/>
                    <a:pt x="1475" y="1930"/>
                    <a:pt x="1708" y="1966"/>
                  </a:cubicBezTo>
                  <a:lnTo>
                    <a:pt x="1708" y="1966"/>
                  </a:lnTo>
                  <a:cubicBezTo>
                    <a:pt x="1769" y="1976"/>
                    <a:pt x="1865" y="1971"/>
                    <a:pt x="1895" y="1900"/>
                  </a:cubicBezTo>
                  <a:lnTo>
                    <a:pt x="1895" y="1900"/>
                  </a:lnTo>
                  <a:cubicBezTo>
                    <a:pt x="1921" y="1829"/>
                    <a:pt x="1865" y="1718"/>
                    <a:pt x="1824" y="1662"/>
                  </a:cubicBezTo>
                  <a:lnTo>
                    <a:pt x="1824" y="1662"/>
                  </a:lnTo>
                  <a:cubicBezTo>
                    <a:pt x="1824" y="1662"/>
                    <a:pt x="1824" y="1657"/>
                    <a:pt x="1819" y="1657"/>
                  </a:cubicBezTo>
                  <a:lnTo>
                    <a:pt x="1819" y="1657"/>
                  </a:lnTo>
                  <a:cubicBezTo>
                    <a:pt x="1804" y="1631"/>
                    <a:pt x="1784" y="1611"/>
                    <a:pt x="1759" y="1596"/>
                  </a:cubicBezTo>
                  <a:lnTo>
                    <a:pt x="1759" y="1596"/>
                  </a:lnTo>
                  <a:cubicBezTo>
                    <a:pt x="1769" y="1601"/>
                    <a:pt x="1779" y="1606"/>
                    <a:pt x="1784" y="1611"/>
                  </a:cubicBezTo>
                  <a:lnTo>
                    <a:pt x="1784" y="1611"/>
                  </a:lnTo>
                  <a:cubicBezTo>
                    <a:pt x="1779" y="1606"/>
                    <a:pt x="1769" y="1601"/>
                    <a:pt x="1759" y="1596"/>
                  </a:cubicBezTo>
                  <a:lnTo>
                    <a:pt x="1759" y="1596"/>
                  </a:lnTo>
                  <a:cubicBezTo>
                    <a:pt x="1713" y="1555"/>
                    <a:pt x="1657" y="1525"/>
                    <a:pt x="1602" y="1495"/>
                  </a:cubicBezTo>
                  <a:lnTo>
                    <a:pt x="1602" y="1495"/>
                  </a:lnTo>
                  <a:cubicBezTo>
                    <a:pt x="1581" y="1490"/>
                    <a:pt x="1566" y="1479"/>
                    <a:pt x="1546" y="1469"/>
                  </a:cubicBezTo>
                  <a:lnTo>
                    <a:pt x="1546" y="1469"/>
                  </a:lnTo>
                  <a:cubicBezTo>
                    <a:pt x="1465" y="1424"/>
                    <a:pt x="1394" y="1383"/>
                    <a:pt x="1369" y="1368"/>
                  </a:cubicBezTo>
                  <a:lnTo>
                    <a:pt x="1369" y="1368"/>
                  </a:lnTo>
                  <a:cubicBezTo>
                    <a:pt x="1369" y="1368"/>
                    <a:pt x="1363" y="1363"/>
                    <a:pt x="1363" y="1363"/>
                  </a:cubicBezTo>
                  <a:lnTo>
                    <a:pt x="1363" y="1363"/>
                  </a:lnTo>
                  <a:lnTo>
                    <a:pt x="1363" y="1363"/>
                  </a:lnTo>
                  <a:cubicBezTo>
                    <a:pt x="1328" y="1327"/>
                    <a:pt x="740" y="684"/>
                    <a:pt x="710" y="634"/>
                  </a:cubicBezTo>
                  <a:lnTo>
                    <a:pt x="710" y="634"/>
                  </a:lnTo>
                  <a:cubicBezTo>
                    <a:pt x="659" y="390"/>
                    <a:pt x="700" y="41"/>
                    <a:pt x="700" y="41"/>
                  </a:cubicBezTo>
                  <a:lnTo>
                    <a:pt x="700" y="41"/>
                  </a:lnTo>
                  <a:lnTo>
                    <a:pt x="214" y="0"/>
                  </a:lnTo>
                  <a:cubicBezTo>
                    <a:pt x="214" y="0"/>
                    <a:pt x="284" y="436"/>
                    <a:pt x="214" y="760"/>
                  </a:cubicBezTo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26c469e91c_1_44"/>
            <p:cNvSpPr/>
            <p:nvPr/>
          </p:nvSpPr>
          <p:spPr>
            <a:xfrm>
              <a:off x="2354617" y="2547505"/>
              <a:ext cx="215935" cy="133935"/>
            </a:xfrm>
            <a:custGeom>
              <a:avLst/>
              <a:gdLst/>
              <a:ahLst/>
              <a:cxnLst/>
              <a:rect l="l" t="t" r="r" b="b"/>
              <a:pathLst>
                <a:path w="1896" h="1176" extrusionOk="0">
                  <a:moveTo>
                    <a:pt x="153" y="46"/>
                  </a:moveTo>
                  <a:cubicBezTo>
                    <a:pt x="128" y="82"/>
                    <a:pt x="97" y="112"/>
                    <a:pt x="77" y="148"/>
                  </a:cubicBezTo>
                  <a:lnTo>
                    <a:pt x="77" y="148"/>
                  </a:lnTo>
                  <a:cubicBezTo>
                    <a:pt x="77" y="158"/>
                    <a:pt x="72" y="163"/>
                    <a:pt x="67" y="168"/>
                  </a:cubicBezTo>
                  <a:lnTo>
                    <a:pt x="67" y="168"/>
                  </a:lnTo>
                  <a:cubicBezTo>
                    <a:pt x="62" y="183"/>
                    <a:pt x="57" y="193"/>
                    <a:pt x="52" y="208"/>
                  </a:cubicBezTo>
                  <a:lnTo>
                    <a:pt x="52" y="208"/>
                  </a:lnTo>
                  <a:cubicBezTo>
                    <a:pt x="46" y="218"/>
                    <a:pt x="46" y="229"/>
                    <a:pt x="41" y="244"/>
                  </a:cubicBezTo>
                  <a:lnTo>
                    <a:pt x="41" y="244"/>
                  </a:lnTo>
                  <a:cubicBezTo>
                    <a:pt x="36" y="254"/>
                    <a:pt x="31" y="269"/>
                    <a:pt x="26" y="284"/>
                  </a:cubicBezTo>
                  <a:lnTo>
                    <a:pt x="26" y="284"/>
                  </a:lnTo>
                  <a:cubicBezTo>
                    <a:pt x="26" y="294"/>
                    <a:pt x="26" y="299"/>
                    <a:pt x="21" y="310"/>
                  </a:cubicBezTo>
                  <a:lnTo>
                    <a:pt x="21" y="310"/>
                  </a:lnTo>
                  <a:cubicBezTo>
                    <a:pt x="11" y="350"/>
                    <a:pt x="6" y="386"/>
                    <a:pt x="6" y="406"/>
                  </a:cubicBezTo>
                  <a:lnTo>
                    <a:pt x="6" y="406"/>
                  </a:lnTo>
                  <a:cubicBezTo>
                    <a:pt x="1" y="421"/>
                    <a:pt x="1" y="441"/>
                    <a:pt x="1" y="462"/>
                  </a:cubicBezTo>
                  <a:lnTo>
                    <a:pt x="1" y="462"/>
                  </a:lnTo>
                  <a:cubicBezTo>
                    <a:pt x="1" y="467"/>
                    <a:pt x="1" y="472"/>
                    <a:pt x="1" y="477"/>
                  </a:cubicBezTo>
                  <a:lnTo>
                    <a:pt x="1" y="477"/>
                  </a:lnTo>
                  <a:cubicBezTo>
                    <a:pt x="1" y="487"/>
                    <a:pt x="1" y="502"/>
                    <a:pt x="6" y="517"/>
                  </a:cubicBezTo>
                  <a:lnTo>
                    <a:pt x="6" y="517"/>
                  </a:lnTo>
                  <a:cubicBezTo>
                    <a:pt x="11" y="527"/>
                    <a:pt x="16" y="543"/>
                    <a:pt x="26" y="553"/>
                  </a:cubicBezTo>
                  <a:lnTo>
                    <a:pt x="26" y="553"/>
                  </a:lnTo>
                  <a:cubicBezTo>
                    <a:pt x="31" y="558"/>
                    <a:pt x="36" y="563"/>
                    <a:pt x="41" y="568"/>
                  </a:cubicBezTo>
                  <a:lnTo>
                    <a:pt x="41" y="568"/>
                  </a:lnTo>
                  <a:cubicBezTo>
                    <a:pt x="62" y="593"/>
                    <a:pt x="97" y="614"/>
                    <a:pt x="128" y="634"/>
                  </a:cubicBezTo>
                  <a:lnTo>
                    <a:pt x="128" y="634"/>
                  </a:lnTo>
                  <a:cubicBezTo>
                    <a:pt x="178" y="659"/>
                    <a:pt x="229" y="679"/>
                    <a:pt x="279" y="700"/>
                  </a:cubicBezTo>
                  <a:lnTo>
                    <a:pt x="279" y="700"/>
                  </a:lnTo>
                  <a:cubicBezTo>
                    <a:pt x="305" y="710"/>
                    <a:pt x="335" y="720"/>
                    <a:pt x="361" y="735"/>
                  </a:cubicBezTo>
                  <a:lnTo>
                    <a:pt x="361" y="735"/>
                  </a:lnTo>
                  <a:cubicBezTo>
                    <a:pt x="386" y="745"/>
                    <a:pt x="411" y="755"/>
                    <a:pt x="437" y="766"/>
                  </a:cubicBezTo>
                  <a:lnTo>
                    <a:pt x="437" y="766"/>
                  </a:lnTo>
                  <a:cubicBezTo>
                    <a:pt x="523" y="806"/>
                    <a:pt x="604" y="852"/>
                    <a:pt x="685" y="897"/>
                  </a:cubicBezTo>
                  <a:lnTo>
                    <a:pt x="685" y="897"/>
                  </a:lnTo>
                  <a:cubicBezTo>
                    <a:pt x="746" y="928"/>
                    <a:pt x="806" y="958"/>
                    <a:pt x="867" y="988"/>
                  </a:cubicBezTo>
                  <a:lnTo>
                    <a:pt x="867" y="988"/>
                  </a:lnTo>
                  <a:cubicBezTo>
                    <a:pt x="913" y="1009"/>
                    <a:pt x="963" y="1034"/>
                    <a:pt x="1014" y="1049"/>
                  </a:cubicBezTo>
                  <a:lnTo>
                    <a:pt x="1014" y="1049"/>
                  </a:lnTo>
                  <a:cubicBezTo>
                    <a:pt x="1029" y="1054"/>
                    <a:pt x="1039" y="1059"/>
                    <a:pt x="1055" y="1064"/>
                  </a:cubicBezTo>
                  <a:lnTo>
                    <a:pt x="1055" y="1064"/>
                  </a:lnTo>
                  <a:cubicBezTo>
                    <a:pt x="1070" y="1069"/>
                    <a:pt x="1085" y="1075"/>
                    <a:pt x="1100" y="1080"/>
                  </a:cubicBezTo>
                  <a:lnTo>
                    <a:pt x="1100" y="1080"/>
                  </a:lnTo>
                  <a:cubicBezTo>
                    <a:pt x="1125" y="1085"/>
                    <a:pt x="1151" y="1090"/>
                    <a:pt x="1181" y="1100"/>
                  </a:cubicBezTo>
                  <a:lnTo>
                    <a:pt x="1181" y="1100"/>
                  </a:lnTo>
                  <a:cubicBezTo>
                    <a:pt x="1196" y="1100"/>
                    <a:pt x="1212" y="1105"/>
                    <a:pt x="1227" y="1105"/>
                  </a:cubicBezTo>
                  <a:lnTo>
                    <a:pt x="1227" y="1105"/>
                  </a:lnTo>
                  <a:cubicBezTo>
                    <a:pt x="1267" y="1115"/>
                    <a:pt x="1313" y="1120"/>
                    <a:pt x="1353" y="1125"/>
                  </a:cubicBezTo>
                  <a:lnTo>
                    <a:pt x="1353" y="1125"/>
                  </a:lnTo>
                  <a:cubicBezTo>
                    <a:pt x="1470" y="1140"/>
                    <a:pt x="1586" y="1150"/>
                    <a:pt x="1703" y="1171"/>
                  </a:cubicBezTo>
                  <a:lnTo>
                    <a:pt x="1703" y="1171"/>
                  </a:lnTo>
                  <a:cubicBezTo>
                    <a:pt x="1718" y="1171"/>
                    <a:pt x="1743" y="1176"/>
                    <a:pt x="1764" y="1171"/>
                  </a:cubicBezTo>
                  <a:lnTo>
                    <a:pt x="1764" y="1171"/>
                  </a:lnTo>
                  <a:cubicBezTo>
                    <a:pt x="1814" y="1171"/>
                    <a:pt x="1865" y="1156"/>
                    <a:pt x="1890" y="1105"/>
                  </a:cubicBezTo>
                  <a:lnTo>
                    <a:pt x="1890" y="1105"/>
                  </a:lnTo>
                  <a:cubicBezTo>
                    <a:pt x="1890" y="1095"/>
                    <a:pt x="1895" y="1090"/>
                    <a:pt x="1895" y="1080"/>
                  </a:cubicBezTo>
                  <a:lnTo>
                    <a:pt x="1895" y="1080"/>
                  </a:lnTo>
                  <a:lnTo>
                    <a:pt x="1895" y="1075"/>
                  </a:lnTo>
                  <a:lnTo>
                    <a:pt x="1895" y="1075"/>
                  </a:lnTo>
                  <a:cubicBezTo>
                    <a:pt x="1895" y="1069"/>
                    <a:pt x="1895" y="1059"/>
                    <a:pt x="1895" y="1049"/>
                  </a:cubicBezTo>
                  <a:lnTo>
                    <a:pt x="1895" y="1049"/>
                  </a:lnTo>
                  <a:cubicBezTo>
                    <a:pt x="1895" y="1034"/>
                    <a:pt x="1895" y="1024"/>
                    <a:pt x="1890" y="1014"/>
                  </a:cubicBezTo>
                  <a:lnTo>
                    <a:pt x="1890" y="1014"/>
                  </a:lnTo>
                  <a:cubicBezTo>
                    <a:pt x="1890" y="1004"/>
                    <a:pt x="1885" y="993"/>
                    <a:pt x="1880" y="978"/>
                  </a:cubicBezTo>
                  <a:lnTo>
                    <a:pt x="1880" y="978"/>
                  </a:lnTo>
                  <a:cubicBezTo>
                    <a:pt x="1880" y="973"/>
                    <a:pt x="1875" y="968"/>
                    <a:pt x="1875" y="963"/>
                  </a:cubicBezTo>
                  <a:lnTo>
                    <a:pt x="1875" y="963"/>
                  </a:lnTo>
                  <a:cubicBezTo>
                    <a:pt x="1865" y="938"/>
                    <a:pt x="1855" y="917"/>
                    <a:pt x="1840" y="897"/>
                  </a:cubicBezTo>
                  <a:lnTo>
                    <a:pt x="1840" y="897"/>
                  </a:lnTo>
                  <a:cubicBezTo>
                    <a:pt x="1835" y="892"/>
                    <a:pt x="1835" y="882"/>
                    <a:pt x="1830" y="877"/>
                  </a:cubicBezTo>
                  <a:lnTo>
                    <a:pt x="1830" y="877"/>
                  </a:lnTo>
                  <a:cubicBezTo>
                    <a:pt x="1830" y="877"/>
                    <a:pt x="1830" y="877"/>
                    <a:pt x="1830" y="877"/>
                  </a:cubicBezTo>
                  <a:lnTo>
                    <a:pt x="1830" y="877"/>
                  </a:lnTo>
                  <a:cubicBezTo>
                    <a:pt x="1825" y="872"/>
                    <a:pt x="1825" y="872"/>
                    <a:pt x="1819" y="867"/>
                  </a:cubicBezTo>
                  <a:lnTo>
                    <a:pt x="1819" y="867"/>
                  </a:lnTo>
                  <a:cubicBezTo>
                    <a:pt x="1819" y="867"/>
                    <a:pt x="1819" y="862"/>
                    <a:pt x="1814" y="862"/>
                  </a:cubicBezTo>
                  <a:lnTo>
                    <a:pt x="1814" y="862"/>
                  </a:lnTo>
                  <a:cubicBezTo>
                    <a:pt x="1809" y="852"/>
                    <a:pt x="1804" y="847"/>
                    <a:pt x="1799" y="841"/>
                  </a:cubicBezTo>
                  <a:lnTo>
                    <a:pt x="1799" y="841"/>
                  </a:lnTo>
                  <a:cubicBezTo>
                    <a:pt x="1794" y="836"/>
                    <a:pt x="1794" y="831"/>
                    <a:pt x="1789" y="831"/>
                  </a:cubicBezTo>
                  <a:lnTo>
                    <a:pt x="1789" y="831"/>
                  </a:lnTo>
                  <a:cubicBezTo>
                    <a:pt x="1784" y="826"/>
                    <a:pt x="1784" y="826"/>
                    <a:pt x="1779" y="821"/>
                  </a:cubicBezTo>
                  <a:lnTo>
                    <a:pt x="1779" y="821"/>
                  </a:lnTo>
                  <a:cubicBezTo>
                    <a:pt x="1769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64" y="806"/>
                    <a:pt x="1774" y="811"/>
                    <a:pt x="1779" y="816"/>
                  </a:cubicBezTo>
                  <a:lnTo>
                    <a:pt x="1779" y="816"/>
                  </a:lnTo>
                  <a:cubicBezTo>
                    <a:pt x="1774" y="811"/>
                    <a:pt x="1764" y="806"/>
                    <a:pt x="1754" y="801"/>
                  </a:cubicBezTo>
                  <a:lnTo>
                    <a:pt x="1754" y="801"/>
                  </a:lnTo>
                  <a:cubicBezTo>
                    <a:pt x="1728" y="781"/>
                    <a:pt x="1703" y="760"/>
                    <a:pt x="1678" y="745"/>
                  </a:cubicBezTo>
                  <a:lnTo>
                    <a:pt x="1678" y="745"/>
                  </a:lnTo>
                  <a:cubicBezTo>
                    <a:pt x="1662" y="740"/>
                    <a:pt x="1652" y="730"/>
                    <a:pt x="1642" y="725"/>
                  </a:cubicBezTo>
                  <a:lnTo>
                    <a:pt x="1642" y="725"/>
                  </a:lnTo>
                  <a:cubicBezTo>
                    <a:pt x="1637" y="725"/>
                    <a:pt x="1637" y="720"/>
                    <a:pt x="1632" y="720"/>
                  </a:cubicBezTo>
                  <a:lnTo>
                    <a:pt x="1632" y="720"/>
                  </a:lnTo>
                  <a:cubicBezTo>
                    <a:pt x="1622" y="715"/>
                    <a:pt x="1607" y="710"/>
                    <a:pt x="1597" y="700"/>
                  </a:cubicBezTo>
                  <a:lnTo>
                    <a:pt x="1597" y="700"/>
                  </a:lnTo>
                  <a:cubicBezTo>
                    <a:pt x="1576" y="695"/>
                    <a:pt x="1561" y="684"/>
                    <a:pt x="1541" y="674"/>
                  </a:cubicBezTo>
                  <a:lnTo>
                    <a:pt x="1541" y="674"/>
                  </a:lnTo>
                  <a:cubicBezTo>
                    <a:pt x="1460" y="629"/>
                    <a:pt x="1389" y="588"/>
                    <a:pt x="1364" y="573"/>
                  </a:cubicBezTo>
                  <a:lnTo>
                    <a:pt x="1364" y="573"/>
                  </a:lnTo>
                  <a:lnTo>
                    <a:pt x="1358" y="568"/>
                  </a:lnTo>
                  <a:cubicBezTo>
                    <a:pt x="1358" y="568"/>
                    <a:pt x="1358" y="568"/>
                    <a:pt x="1358" y="568"/>
                  </a:cubicBezTo>
                  <a:lnTo>
                    <a:pt x="1358" y="568"/>
                  </a:lnTo>
                  <a:cubicBezTo>
                    <a:pt x="1328" y="538"/>
                    <a:pt x="1065" y="244"/>
                    <a:pt x="882" y="31"/>
                  </a:cubicBezTo>
                  <a:lnTo>
                    <a:pt x="882" y="31"/>
                  </a:lnTo>
                  <a:cubicBezTo>
                    <a:pt x="715" y="208"/>
                    <a:pt x="361" y="173"/>
                    <a:pt x="183" y="1"/>
                  </a:cubicBezTo>
                  <a:lnTo>
                    <a:pt x="183" y="1"/>
                  </a:lnTo>
                  <a:cubicBezTo>
                    <a:pt x="183" y="6"/>
                    <a:pt x="153" y="41"/>
                    <a:pt x="153" y="46"/>
                  </a:cubicBezTo>
                  <a:moveTo>
                    <a:pt x="1495" y="654"/>
                  </a:moveTo>
                  <a:cubicBezTo>
                    <a:pt x="1495" y="654"/>
                    <a:pt x="1495" y="649"/>
                    <a:pt x="1490" y="649"/>
                  </a:cubicBezTo>
                  <a:lnTo>
                    <a:pt x="1490" y="649"/>
                  </a:lnTo>
                  <a:cubicBezTo>
                    <a:pt x="1450" y="629"/>
                    <a:pt x="1404" y="603"/>
                    <a:pt x="1364" y="573"/>
                  </a:cubicBezTo>
                  <a:lnTo>
                    <a:pt x="1364" y="573"/>
                  </a:lnTo>
                  <a:cubicBezTo>
                    <a:pt x="1424" y="608"/>
                    <a:pt x="1480" y="639"/>
                    <a:pt x="1541" y="674"/>
                  </a:cubicBezTo>
                  <a:lnTo>
                    <a:pt x="1541" y="674"/>
                  </a:lnTo>
                  <a:cubicBezTo>
                    <a:pt x="1526" y="664"/>
                    <a:pt x="1510" y="659"/>
                    <a:pt x="1495" y="654"/>
                  </a:cubicBezTo>
                  <a:close/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26c469e91c_1_44"/>
            <p:cNvSpPr/>
            <p:nvPr/>
          </p:nvSpPr>
          <p:spPr>
            <a:xfrm>
              <a:off x="2339698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899" y="0"/>
                  </a:moveTo>
                  <a:cubicBezTo>
                    <a:pt x="610" y="0"/>
                    <a:pt x="451" y="344"/>
                    <a:pt x="451" y="344"/>
                  </a:cubicBezTo>
                  <a:cubicBezTo>
                    <a:pt x="0" y="1545"/>
                    <a:pt x="299" y="3672"/>
                    <a:pt x="299" y="3672"/>
                  </a:cubicBezTo>
                  <a:lnTo>
                    <a:pt x="856" y="3657"/>
                  </a:lnTo>
                  <a:cubicBezTo>
                    <a:pt x="856" y="3657"/>
                    <a:pt x="1206" y="785"/>
                    <a:pt x="1236" y="430"/>
                  </a:cubicBezTo>
                  <a:cubicBezTo>
                    <a:pt x="1267" y="76"/>
                    <a:pt x="1140" y="76"/>
                    <a:pt x="1140" y="76"/>
                  </a:cubicBezTo>
                  <a:cubicBezTo>
                    <a:pt x="1052" y="22"/>
                    <a:pt x="971" y="0"/>
                    <a:pt x="89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26c469e91c_1_44"/>
            <p:cNvSpPr/>
            <p:nvPr/>
          </p:nvSpPr>
          <p:spPr>
            <a:xfrm>
              <a:off x="1750091" y="2456964"/>
              <a:ext cx="218783" cy="225047"/>
            </a:xfrm>
            <a:custGeom>
              <a:avLst/>
              <a:gdLst/>
              <a:ahLst/>
              <a:cxnLst/>
              <a:rect l="l" t="t" r="r" b="b"/>
              <a:pathLst>
                <a:path w="1921" h="1976" extrusionOk="0">
                  <a:moveTo>
                    <a:pt x="1221" y="41"/>
                  </a:moveTo>
                  <a:cubicBezTo>
                    <a:pt x="1221" y="41"/>
                    <a:pt x="1261" y="390"/>
                    <a:pt x="1211" y="634"/>
                  </a:cubicBezTo>
                  <a:lnTo>
                    <a:pt x="1211" y="634"/>
                  </a:lnTo>
                  <a:cubicBezTo>
                    <a:pt x="1180" y="689"/>
                    <a:pt x="593" y="1327"/>
                    <a:pt x="562" y="1363"/>
                  </a:cubicBezTo>
                  <a:lnTo>
                    <a:pt x="562" y="1363"/>
                  </a:lnTo>
                  <a:cubicBezTo>
                    <a:pt x="562" y="1363"/>
                    <a:pt x="562" y="1363"/>
                    <a:pt x="562" y="1363"/>
                  </a:cubicBezTo>
                  <a:lnTo>
                    <a:pt x="562" y="1363"/>
                  </a:lnTo>
                  <a:cubicBezTo>
                    <a:pt x="557" y="1363"/>
                    <a:pt x="552" y="1368"/>
                    <a:pt x="552" y="1368"/>
                  </a:cubicBezTo>
                  <a:lnTo>
                    <a:pt x="552" y="1368"/>
                  </a:lnTo>
                  <a:cubicBezTo>
                    <a:pt x="532" y="1383"/>
                    <a:pt x="456" y="1424"/>
                    <a:pt x="375" y="1469"/>
                  </a:cubicBezTo>
                  <a:lnTo>
                    <a:pt x="375" y="1469"/>
                  </a:lnTo>
                  <a:cubicBezTo>
                    <a:pt x="360" y="1479"/>
                    <a:pt x="340" y="1490"/>
                    <a:pt x="324" y="1495"/>
                  </a:cubicBezTo>
                  <a:lnTo>
                    <a:pt x="324" y="1495"/>
                  </a:lnTo>
                  <a:cubicBezTo>
                    <a:pt x="269" y="1525"/>
                    <a:pt x="213" y="1555"/>
                    <a:pt x="162" y="1596"/>
                  </a:cubicBezTo>
                  <a:lnTo>
                    <a:pt x="162" y="1596"/>
                  </a:lnTo>
                  <a:cubicBezTo>
                    <a:pt x="152" y="1601"/>
                    <a:pt x="147" y="1606"/>
                    <a:pt x="137" y="1611"/>
                  </a:cubicBezTo>
                  <a:lnTo>
                    <a:pt x="137" y="1611"/>
                  </a:lnTo>
                  <a:cubicBezTo>
                    <a:pt x="147" y="1606"/>
                    <a:pt x="152" y="1601"/>
                    <a:pt x="162" y="1596"/>
                  </a:cubicBezTo>
                  <a:lnTo>
                    <a:pt x="162" y="1596"/>
                  </a:lnTo>
                  <a:cubicBezTo>
                    <a:pt x="142" y="1611"/>
                    <a:pt x="122" y="1631"/>
                    <a:pt x="101" y="1657"/>
                  </a:cubicBezTo>
                  <a:lnTo>
                    <a:pt x="101" y="1657"/>
                  </a:lnTo>
                  <a:cubicBezTo>
                    <a:pt x="101" y="1657"/>
                    <a:pt x="96" y="1662"/>
                    <a:pt x="96" y="1662"/>
                  </a:cubicBezTo>
                  <a:lnTo>
                    <a:pt x="96" y="1662"/>
                  </a:lnTo>
                  <a:cubicBezTo>
                    <a:pt x="56" y="1718"/>
                    <a:pt x="0" y="1829"/>
                    <a:pt x="31" y="1900"/>
                  </a:cubicBezTo>
                  <a:lnTo>
                    <a:pt x="31" y="1900"/>
                  </a:lnTo>
                  <a:cubicBezTo>
                    <a:pt x="61" y="1971"/>
                    <a:pt x="157" y="1976"/>
                    <a:pt x="218" y="1966"/>
                  </a:cubicBezTo>
                  <a:lnTo>
                    <a:pt x="218" y="1966"/>
                  </a:lnTo>
                  <a:cubicBezTo>
                    <a:pt x="446" y="1930"/>
                    <a:pt x="684" y="1925"/>
                    <a:pt x="902" y="1844"/>
                  </a:cubicBezTo>
                  <a:lnTo>
                    <a:pt x="902" y="1844"/>
                  </a:lnTo>
                  <a:cubicBezTo>
                    <a:pt x="1104" y="1773"/>
                    <a:pt x="1292" y="1652"/>
                    <a:pt x="1479" y="1561"/>
                  </a:cubicBezTo>
                  <a:lnTo>
                    <a:pt x="1479" y="1561"/>
                  </a:lnTo>
                  <a:cubicBezTo>
                    <a:pt x="1581" y="1515"/>
                    <a:pt x="1692" y="1479"/>
                    <a:pt x="1793" y="1429"/>
                  </a:cubicBezTo>
                  <a:lnTo>
                    <a:pt x="1793" y="1429"/>
                  </a:lnTo>
                  <a:cubicBezTo>
                    <a:pt x="1839" y="1398"/>
                    <a:pt x="1890" y="1368"/>
                    <a:pt x="1910" y="1312"/>
                  </a:cubicBezTo>
                  <a:lnTo>
                    <a:pt x="1910" y="1312"/>
                  </a:lnTo>
                  <a:cubicBezTo>
                    <a:pt x="1920" y="1277"/>
                    <a:pt x="1920" y="1236"/>
                    <a:pt x="1915" y="1201"/>
                  </a:cubicBezTo>
                  <a:lnTo>
                    <a:pt x="1915" y="1201"/>
                  </a:lnTo>
                  <a:cubicBezTo>
                    <a:pt x="1905" y="1135"/>
                    <a:pt x="1864" y="922"/>
                    <a:pt x="1793" y="897"/>
                  </a:cubicBezTo>
                  <a:lnTo>
                    <a:pt x="1793" y="897"/>
                  </a:lnTo>
                  <a:cubicBezTo>
                    <a:pt x="1793" y="892"/>
                    <a:pt x="1788" y="892"/>
                    <a:pt x="1788" y="892"/>
                  </a:cubicBezTo>
                  <a:lnTo>
                    <a:pt x="1788" y="892"/>
                  </a:lnTo>
                  <a:cubicBezTo>
                    <a:pt x="1788" y="892"/>
                    <a:pt x="1793" y="892"/>
                    <a:pt x="1793" y="892"/>
                  </a:cubicBezTo>
                  <a:lnTo>
                    <a:pt x="1793" y="892"/>
                  </a:lnTo>
                  <a:cubicBezTo>
                    <a:pt x="1793" y="887"/>
                    <a:pt x="1788" y="882"/>
                    <a:pt x="1788" y="877"/>
                  </a:cubicBezTo>
                  <a:lnTo>
                    <a:pt x="1788" y="877"/>
                  </a:lnTo>
                  <a:cubicBezTo>
                    <a:pt x="1768" y="836"/>
                    <a:pt x="1733" y="796"/>
                    <a:pt x="1707" y="760"/>
                  </a:cubicBezTo>
                  <a:lnTo>
                    <a:pt x="1707" y="760"/>
                  </a:lnTo>
                  <a:cubicBezTo>
                    <a:pt x="1641" y="436"/>
                    <a:pt x="1707" y="0"/>
                    <a:pt x="1707" y="0"/>
                  </a:cubicBezTo>
                  <a:lnTo>
                    <a:pt x="1707" y="0"/>
                  </a:lnTo>
                  <a:lnTo>
                    <a:pt x="1221" y="41"/>
                  </a:lnTo>
                  <a:close/>
                </a:path>
              </a:pathLst>
            </a:custGeom>
            <a:solidFill>
              <a:srgbClr val="FFB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26c469e91c_1_44"/>
            <p:cNvSpPr/>
            <p:nvPr/>
          </p:nvSpPr>
          <p:spPr>
            <a:xfrm>
              <a:off x="1966937" y="2585544"/>
              <a:ext cx="683" cy="5353"/>
            </a:xfrm>
            <a:custGeom>
              <a:avLst/>
              <a:gdLst/>
              <a:ahLst/>
              <a:cxnLst/>
              <a:rect l="l" t="t" r="r" b="b"/>
              <a:pathLst>
                <a:path w="6" h="47" extrusionOk="0">
                  <a:moveTo>
                    <a:pt x="6" y="47"/>
                  </a:moveTo>
                  <a:cubicBezTo>
                    <a:pt x="6" y="31"/>
                    <a:pt x="1" y="16"/>
                    <a:pt x="1" y="1"/>
                  </a:cubicBezTo>
                  <a:cubicBezTo>
                    <a:pt x="1" y="16"/>
                    <a:pt x="6" y="31"/>
                    <a:pt x="6" y="47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26c469e91c_1_44"/>
            <p:cNvSpPr/>
            <p:nvPr/>
          </p:nvSpPr>
          <p:spPr>
            <a:xfrm>
              <a:off x="1849289" y="2624836"/>
              <a:ext cx="683" cy="114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0" y="0"/>
                  </a:moveTo>
                  <a:cubicBezTo>
                    <a:pt x="0" y="0"/>
                    <a:pt x="5" y="0"/>
                    <a:pt x="5" y="0"/>
                  </a:cubicBezTo>
                  <a:cubicBezTo>
                    <a:pt x="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26c469e91c_1_44"/>
            <p:cNvSpPr/>
            <p:nvPr/>
          </p:nvSpPr>
          <p:spPr>
            <a:xfrm>
              <a:off x="1852137" y="2623128"/>
              <a:ext cx="2506" cy="1253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0"/>
                  </a:moveTo>
                  <a:cubicBezTo>
                    <a:pt x="6" y="5"/>
                    <a:pt x="16" y="0"/>
                    <a:pt x="21" y="0"/>
                  </a:cubicBezTo>
                  <a:cubicBezTo>
                    <a:pt x="16" y="0"/>
                    <a:pt x="6" y="5"/>
                    <a:pt x="1" y="1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26c469e91c_1_44"/>
            <p:cNvSpPr/>
            <p:nvPr/>
          </p:nvSpPr>
          <p:spPr>
            <a:xfrm>
              <a:off x="1820475" y="2618458"/>
              <a:ext cx="1822" cy="1253"/>
            </a:xfrm>
            <a:custGeom>
              <a:avLst/>
              <a:gdLst/>
              <a:ahLst/>
              <a:cxnLst/>
              <a:rect l="l" t="t" r="r" b="b"/>
              <a:pathLst>
                <a:path w="16" h="11" extrusionOk="0">
                  <a:moveTo>
                    <a:pt x="15" y="11"/>
                  </a:moveTo>
                  <a:cubicBezTo>
                    <a:pt x="10" y="6"/>
                    <a:pt x="5" y="1"/>
                    <a:pt x="0" y="1"/>
                  </a:cubicBezTo>
                  <a:cubicBezTo>
                    <a:pt x="5" y="1"/>
                    <a:pt x="10" y="6"/>
                    <a:pt x="15" y="11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26c469e91c_1_44"/>
            <p:cNvSpPr/>
            <p:nvPr/>
          </p:nvSpPr>
          <p:spPr>
            <a:xfrm>
              <a:off x="1818653" y="2616750"/>
              <a:ext cx="797" cy="683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0"/>
                    <a:pt x="1" y="6"/>
                    <a:pt x="6" y="6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26c469e91c_1_44"/>
            <p:cNvSpPr/>
            <p:nvPr/>
          </p:nvSpPr>
          <p:spPr>
            <a:xfrm>
              <a:off x="1752369" y="2547505"/>
              <a:ext cx="216505" cy="133935"/>
            </a:xfrm>
            <a:custGeom>
              <a:avLst/>
              <a:gdLst/>
              <a:ahLst/>
              <a:cxnLst/>
              <a:rect l="l" t="t" r="r" b="b"/>
              <a:pathLst>
                <a:path w="1901" h="1176" extrusionOk="0">
                  <a:moveTo>
                    <a:pt x="1019" y="31"/>
                  </a:moveTo>
                  <a:cubicBezTo>
                    <a:pt x="836" y="244"/>
                    <a:pt x="568" y="538"/>
                    <a:pt x="542" y="568"/>
                  </a:cubicBezTo>
                  <a:lnTo>
                    <a:pt x="542" y="568"/>
                  </a:lnTo>
                  <a:cubicBezTo>
                    <a:pt x="537" y="568"/>
                    <a:pt x="537" y="568"/>
                    <a:pt x="537" y="573"/>
                  </a:cubicBezTo>
                  <a:lnTo>
                    <a:pt x="537" y="573"/>
                  </a:lnTo>
                  <a:lnTo>
                    <a:pt x="532" y="573"/>
                  </a:lnTo>
                  <a:cubicBezTo>
                    <a:pt x="512" y="588"/>
                    <a:pt x="436" y="629"/>
                    <a:pt x="355" y="674"/>
                  </a:cubicBezTo>
                  <a:lnTo>
                    <a:pt x="355" y="674"/>
                  </a:lnTo>
                  <a:cubicBezTo>
                    <a:pt x="340" y="684"/>
                    <a:pt x="320" y="695"/>
                    <a:pt x="304" y="700"/>
                  </a:cubicBezTo>
                  <a:lnTo>
                    <a:pt x="304" y="700"/>
                  </a:lnTo>
                  <a:cubicBezTo>
                    <a:pt x="289" y="710"/>
                    <a:pt x="279" y="715"/>
                    <a:pt x="264" y="720"/>
                  </a:cubicBezTo>
                  <a:lnTo>
                    <a:pt x="264" y="720"/>
                  </a:lnTo>
                  <a:cubicBezTo>
                    <a:pt x="264" y="720"/>
                    <a:pt x="259" y="725"/>
                    <a:pt x="259" y="725"/>
                  </a:cubicBezTo>
                  <a:lnTo>
                    <a:pt x="259" y="725"/>
                  </a:lnTo>
                  <a:cubicBezTo>
                    <a:pt x="244" y="730"/>
                    <a:pt x="233" y="740"/>
                    <a:pt x="218" y="745"/>
                  </a:cubicBezTo>
                  <a:lnTo>
                    <a:pt x="218" y="745"/>
                  </a:lnTo>
                  <a:cubicBezTo>
                    <a:pt x="193" y="760"/>
                    <a:pt x="168" y="781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1"/>
                    <a:pt x="117" y="816"/>
                  </a:cubicBezTo>
                  <a:lnTo>
                    <a:pt x="117" y="816"/>
                  </a:lnTo>
                  <a:cubicBezTo>
                    <a:pt x="127" y="811"/>
                    <a:pt x="132" y="806"/>
                    <a:pt x="142" y="801"/>
                  </a:cubicBezTo>
                  <a:lnTo>
                    <a:pt x="142" y="801"/>
                  </a:lnTo>
                  <a:cubicBezTo>
                    <a:pt x="132" y="806"/>
                    <a:pt x="127" y="816"/>
                    <a:pt x="117" y="821"/>
                  </a:cubicBezTo>
                  <a:lnTo>
                    <a:pt x="117" y="821"/>
                  </a:lnTo>
                  <a:cubicBezTo>
                    <a:pt x="117" y="826"/>
                    <a:pt x="112" y="826"/>
                    <a:pt x="107" y="831"/>
                  </a:cubicBezTo>
                  <a:lnTo>
                    <a:pt x="107" y="831"/>
                  </a:lnTo>
                  <a:cubicBezTo>
                    <a:pt x="107" y="831"/>
                    <a:pt x="102" y="836"/>
                    <a:pt x="102" y="841"/>
                  </a:cubicBezTo>
                  <a:lnTo>
                    <a:pt x="102" y="841"/>
                  </a:lnTo>
                  <a:cubicBezTo>
                    <a:pt x="92" y="847"/>
                    <a:pt x="87" y="852"/>
                    <a:pt x="81" y="862"/>
                  </a:cubicBezTo>
                  <a:lnTo>
                    <a:pt x="81" y="862"/>
                  </a:lnTo>
                  <a:cubicBezTo>
                    <a:pt x="81" y="862"/>
                    <a:pt x="76" y="867"/>
                    <a:pt x="76" y="867"/>
                  </a:cubicBezTo>
                  <a:lnTo>
                    <a:pt x="76" y="867"/>
                  </a:lnTo>
                  <a:cubicBezTo>
                    <a:pt x="71" y="872"/>
                    <a:pt x="71" y="872"/>
                    <a:pt x="66" y="877"/>
                  </a:cubicBezTo>
                  <a:lnTo>
                    <a:pt x="66" y="877"/>
                  </a:lnTo>
                  <a:cubicBezTo>
                    <a:pt x="66" y="877"/>
                    <a:pt x="66" y="877"/>
                    <a:pt x="66" y="877"/>
                  </a:cubicBezTo>
                  <a:lnTo>
                    <a:pt x="66" y="877"/>
                  </a:lnTo>
                  <a:cubicBezTo>
                    <a:pt x="66" y="882"/>
                    <a:pt x="61" y="892"/>
                    <a:pt x="56" y="897"/>
                  </a:cubicBezTo>
                  <a:lnTo>
                    <a:pt x="56" y="897"/>
                  </a:lnTo>
                  <a:cubicBezTo>
                    <a:pt x="46" y="917"/>
                    <a:pt x="31" y="938"/>
                    <a:pt x="21" y="963"/>
                  </a:cubicBezTo>
                  <a:lnTo>
                    <a:pt x="21" y="963"/>
                  </a:lnTo>
                  <a:cubicBezTo>
                    <a:pt x="21" y="968"/>
                    <a:pt x="21" y="973"/>
                    <a:pt x="16" y="978"/>
                  </a:cubicBezTo>
                  <a:lnTo>
                    <a:pt x="16" y="978"/>
                  </a:lnTo>
                  <a:cubicBezTo>
                    <a:pt x="11" y="993"/>
                    <a:pt x="11" y="1004"/>
                    <a:pt x="5" y="1014"/>
                  </a:cubicBezTo>
                  <a:lnTo>
                    <a:pt x="5" y="1014"/>
                  </a:lnTo>
                  <a:cubicBezTo>
                    <a:pt x="5" y="1024"/>
                    <a:pt x="0" y="1034"/>
                    <a:pt x="0" y="1049"/>
                  </a:cubicBezTo>
                  <a:lnTo>
                    <a:pt x="0" y="1049"/>
                  </a:lnTo>
                  <a:cubicBezTo>
                    <a:pt x="0" y="1059"/>
                    <a:pt x="0" y="1069"/>
                    <a:pt x="0" y="1075"/>
                  </a:cubicBezTo>
                  <a:lnTo>
                    <a:pt x="0" y="1075"/>
                  </a:lnTo>
                  <a:lnTo>
                    <a:pt x="0" y="1080"/>
                  </a:lnTo>
                  <a:lnTo>
                    <a:pt x="0" y="1080"/>
                  </a:lnTo>
                  <a:cubicBezTo>
                    <a:pt x="5" y="1090"/>
                    <a:pt x="5" y="1095"/>
                    <a:pt x="11" y="1105"/>
                  </a:cubicBezTo>
                  <a:lnTo>
                    <a:pt x="11" y="1105"/>
                  </a:lnTo>
                  <a:cubicBezTo>
                    <a:pt x="31" y="1156"/>
                    <a:pt x="81" y="1171"/>
                    <a:pt x="132" y="1171"/>
                  </a:cubicBezTo>
                  <a:lnTo>
                    <a:pt x="132" y="1171"/>
                  </a:lnTo>
                  <a:cubicBezTo>
                    <a:pt x="152" y="1176"/>
                    <a:pt x="178" y="1171"/>
                    <a:pt x="198" y="1171"/>
                  </a:cubicBezTo>
                  <a:lnTo>
                    <a:pt x="198" y="1171"/>
                  </a:lnTo>
                  <a:cubicBezTo>
                    <a:pt x="309" y="1150"/>
                    <a:pt x="426" y="1140"/>
                    <a:pt x="542" y="1125"/>
                  </a:cubicBezTo>
                  <a:lnTo>
                    <a:pt x="542" y="1125"/>
                  </a:lnTo>
                  <a:cubicBezTo>
                    <a:pt x="588" y="1120"/>
                    <a:pt x="629" y="1115"/>
                    <a:pt x="674" y="1105"/>
                  </a:cubicBezTo>
                  <a:lnTo>
                    <a:pt x="674" y="1105"/>
                  </a:lnTo>
                  <a:cubicBezTo>
                    <a:pt x="689" y="1105"/>
                    <a:pt x="705" y="1100"/>
                    <a:pt x="720" y="1100"/>
                  </a:cubicBezTo>
                  <a:lnTo>
                    <a:pt x="720" y="1100"/>
                  </a:lnTo>
                  <a:cubicBezTo>
                    <a:pt x="745" y="1090"/>
                    <a:pt x="770" y="1085"/>
                    <a:pt x="801" y="1080"/>
                  </a:cubicBezTo>
                  <a:lnTo>
                    <a:pt x="801" y="1080"/>
                  </a:lnTo>
                  <a:cubicBezTo>
                    <a:pt x="816" y="1075"/>
                    <a:pt x="826" y="1069"/>
                    <a:pt x="841" y="1064"/>
                  </a:cubicBezTo>
                  <a:lnTo>
                    <a:pt x="841" y="1064"/>
                  </a:lnTo>
                  <a:cubicBezTo>
                    <a:pt x="856" y="1059"/>
                    <a:pt x="872" y="1054"/>
                    <a:pt x="882" y="1049"/>
                  </a:cubicBezTo>
                  <a:lnTo>
                    <a:pt x="882" y="1049"/>
                  </a:lnTo>
                  <a:cubicBezTo>
                    <a:pt x="932" y="1034"/>
                    <a:pt x="983" y="1009"/>
                    <a:pt x="1029" y="988"/>
                  </a:cubicBezTo>
                  <a:lnTo>
                    <a:pt x="1029" y="988"/>
                  </a:lnTo>
                  <a:cubicBezTo>
                    <a:pt x="1090" y="958"/>
                    <a:pt x="1150" y="928"/>
                    <a:pt x="1211" y="897"/>
                  </a:cubicBezTo>
                  <a:lnTo>
                    <a:pt x="1211" y="897"/>
                  </a:lnTo>
                  <a:cubicBezTo>
                    <a:pt x="1292" y="852"/>
                    <a:pt x="1378" y="806"/>
                    <a:pt x="1459" y="766"/>
                  </a:cubicBezTo>
                  <a:lnTo>
                    <a:pt x="1459" y="766"/>
                  </a:lnTo>
                  <a:cubicBezTo>
                    <a:pt x="1485" y="755"/>
                    <a:pt x="1510" y="745"/>
                    <a:pt x="1535" y="735"/>
                  </a:cubicBezTo>
                  <a:lnTo>
                    <a:pt x="1535" y="735"/>
                  </a:lnTo>
                  <a:cubicBezTo>
                    <a:pt x="1566" y="725"/>
                    <a:pt x="1591" y="710"/>
                    <a:pt x="1616" y="700"/>
                  </a:cubicBezTo>
                  <a:lnTo>
                    <a:pt x="1616" y="700"/>
                  </a:lnTo>
                  <a:cubicBezTo>
                    <a:pt x="1667" y="679"/>
                    <a:pt x="1723" y="659"/>
                    <a:pt x="1773" y="634"/>
                  </a:cubicBezTo>
                  <a:lnTo>
                    <a:pt x="1773" y="634"/>
                  </a:lnTo>
                  <a:cubicBezTo>
                    <a:pt x="1804" y="614"/>
                    <a:pt x="1834" y="593"/>
                    <a:pt x="1859" y="568"/>
                  </a:cubicBezTo>
                  <a:lnTo>
                    <a:pt x="1859" y="568"/>
                  </a:lnTo>
                  <a:cubicBezTo>
                    <a:pt x="1865" y="563"/>
                    <a:pt x="1865" y="558"/>
                    <a:pt x="1870" y="553"/>
                  </a:cubicBezTo>
                  <a:lnTo>
                    <a:pt x="1870" y="553"/>
                  </a:lnTo>
                  <a:cubicBezTo>
                    <a:pt x="1880" y="543"/>
                    <a:pt x="1885" y="527"/>
                    <a:pt x="1890" y="517"/>
                  </a:cubicBezTo>
                  <a:lnTo>
                    <a:pt x="1890" y="517"/>
                  </a:lnTo>
                  <a:cubicBezTo>
                    <a:pt x="1895" y="502"/>
                    <a:pt x="1895" y="487"/>
                    <a:pt x="1900" y="477"/>
                  </a:cubicBezTo>
                  <a:lnTo>
                    <a:pt x="1900" y="477"/>
                  </a:lnTo>
                  <a:cubicBezTo>
                    <a:pt x="1900" y="472"/>
                    <a:pt x="1900" y="467"/>
                    <a:pt x="1900" y="462"/>
                  </a:cubicBezTo>
                  <a:lnTo>
                    <a:pt x="1900" y="462"/>
                  </a:lnTo>
                  <a:cubicBezTo>
                    <a:pt x="1900" y="441"/>
                    <a:pt x="1895" y="421"/>
                    <a:pt x="1895" y="406"/>
                  </a:cubicBezTo>
                  <a:lnTo>
                    <a:pt x="1895" y="406"/>
                  </a:lnTo>
                  <a:cubicBezTo>
                    <a:pt x="1890" y="386"/>
                    <a:pt x="1885" y="350"/>
                    <a:pt x="1875" y="310"/>
                  </a:cubicBezTo>
                  <a:lnTo>
                    <a:pt x="1875" y="310"/>
                  </a:lnTo>
                  <a:cubicBezTo>
                    <a:pt x="1875" y="305"/>
                    <a:pt x="1870" y="294"/>
                    <a:pt x="1870" y="284"/>
                  </a:cubicBezTo>
                  <a:lnTo>
                    <a:pt x="1870" y="284"/>
                  </a:lnTo>
                  <a:cubicBezTo>
                    <a:pt x="1865" y="269"/>
                    <a:pt x="1859" y="254"/>
                    <a:pt x="1854" y="244"/>
                  </a:cubicBezTo>
                  <a:lnTo>
                    <a:pt x="1854" y="244"/>
                  </a:lnTo>
                  <a:cubicBezTo>
                    <a:pt x="1854" y="229"/>
                    <a:pt x="1849" y="218"/>
                    <a:pt x="1844" y="208"/>
                  </a:cubicBezTo>
                  <a:lnTo>
                    <a:pt x="1844" y="208"/>
                  </a:lnTo>
                  <a:cubicBezTo>
                    <a:pt x="1839" y="193"/>
                    <a:pt x="1834" y="183"/>
                    <a:pt x="1829" y="168"/>
                  </a:cubicBezTo>
                  <a:lnTo>
                    <a:pt x="1829" y="168"/>
                  </a:lnTo>
                  <a:cubicBezTo>
                    <a:pt x="1824" y="163"/>
                    <a:pt x="1824" y="158"/>
                    <a:pt x="1819" y="148"/>
                  </a:cubicBezTo>
                  <a:lnTo>
                    <a:pt x="1819" y="148"/>
                  </a:lnTo>
                  <a:cubicBezTo>
                    <a:pt x="1799" y="112"/>
                    <a:pt x="1768" y="82"/>
                    <a:pt x="1748" y="46"/>
                  </a:cubicBezTo>
                  <a:lnTo>
                    <a:pt x="1748" y="46"/>
                  </a:lnTo>
                  <a:cubicBezTo>
                    <a:pt x="1743" y="41"/>
                    <a:pt x="1713" y="6"/>
                    <a:pt x="1713" y="1"/>
                  </a:cubicBezTo>
                  <a:lnTo>
                    <a:pt x="1713" y="1"/>
                  </a:lnTo>
                  <a:cubicBezTo>
                    <a:pt x="1535" y="173"/>
                    <a:pt x="1181" y="208"/>
                    <a:pt x="1019" y="31"/>
                  </a:cubicBezTo>
                  <a:moveTo>
                    <a:pt x="532" y="573"/>
                  </a:moveTo>
                  <a:cubicBezTo>
                    <a:pt x="492" y="603"/>
                    <a:pt x="451" y="629"/>
                    <a:pt x="406" y="649"/>
                  </a:cubicBezTo>
                  <a:lnTo>
                    <a:pt x="406" y="649"/>
                  </a:lnTo>
                  <a:lnTo>
                    <a:pt x="401" y="654"/>
                  </a:lnTo>
                  <a:cubicBezTo>
                    <a:pt x="385" y="659"/>
                    <a:pt x="375" y="669"/>
                    <a:pt x="360" y="674"/>
                  </a:cubicBezTo>
                  <a:lnTo>
                    <a:pt x="360" y="674"/>
                  </a:lnTo>
                  <a:cubicBezTo>
                    <a:pt x="416" y="639"/>
                    <a:pt x="472" y="608"/>
                    <a:pt x="532" y="573"/>
                  </a:cubicBezTo>
                </a:path>
              </a:pathLst>
            </a:custGeom>
            <a:solidFill>
              <a:srgbClr val="C95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26c469e91c_1_44"/>
            <p:cNvSpPr/>
            <p:nvPr/>
          </p:nvSpPr>
          <p:spPr>
            <a:xfrm>
              <a:off x="1838925" y="2089558"/>
              <a:ext cx="144299" cy="418318"/>
            </a:xfrm>
            <a:custGeom>
              <a:avLst/>
              <a:gdLst/>
              <a:ahLst/>
              <a:cxnLst/>
              <a:rect l="l" t="t" r="r" b="b"/>
              <a:pathLst>
                <a:path w="1267" h="3673" extrusionOk="0">
                  <a:moveTo>
                    <a:pt x="370" y="0"/>
                  </a:moveTo>
                  <a:cubicBezTo>
                    <a:pt x="297" y="0"/>
                    <a:pt x="216" y="22"/>
                    <a:pt x="127" y="76"/>
                  </a:cubicBezTo>
                  <a:cubicBezTo>
                    <a:pt x="127" y="76"/>
                    <a:pt x="0" y="76"/>
                    <a:pt x="31" y="430"/>
                  </a:cubicBezTo>
                  <a:cubicBezTo>
                    <a:pt x="66" y="785"/>
                    <a:pt x="416" y="3657"/>
                    <a:pt x="416" y="3657"/>
                  </a:cubicBezTo>
                  <a:lnTo>
                    <a:pt x="968" y="3672"/>
                  </a:lnTo>
                  <a:cubicBezTo>
                    <a:pt x="968" y="3672"/>
                    <a:pt x="1267" y="1545"/>
                    <a:pt x="816" y="344"/>
                  </a:cubicBezTo>
                  <a:cubicBezTo>
                    <a:pt x="816" y="344"/>
                    <a:pt x="660" y="0"/>
                    <a:pt x="370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26c469e91c_1_44"/>
            <p:cNvSpPr/>
            <p:nvPr/>
          </p:nvSpPr>
          <p:spPr>
            <a:xfrm>
              <a:off x="2068527" y="1824653"/>
              <a:ext cx="185868" cy="237802"/>
            </a:xfrm>
            <a:custGeom>
              <a:avLst/>
              <a:gdLst/>
              <a:ahLst/>
              <a:cxnLst/>
              <a:rect l="l" t="t" r="r" b="b"/>
              <a:pathLst>
                <a:path w="1632" h="2088" extrusionOk="0">
                  <a:moveTo>
                    <a:pt x="92" y="0"/>
                  </a:moveTo>
                  <a:cubicBezTo>
                    <a:pt x="41" y="0"/>
                    <a:pt x="0" y="41"/>
                    <a:pt x="0" y="87"/>
                  </a:cubicBezTo>
                  <a:lnTo>
                    <a:pt x="97" y="1996"/>
                  </a:lnTo>
                  <a:cubicBezTo>
                    <a:pt x="97" y="2047"/>
                    <a:pt x="137" y="2087"/>
                    <a:pt x="188" y="2087"/>
                  </a:cubicBezTo>
                  <a:lnTo>
                    <a:pt x="1429" y="2087"/>
                  </a:lnTo>
                  <a:cubicBezTo>
                    <a:pt x="1474" y="2087"/>
                    <a:pt x="1515" y="2047"/>
                    <a:pt x="1515" y="1996"/>
                  </a:cubicBezTo>
                  <a:lnTo>
                    <a:pt x="1631" y="87"/>
                  </a:lnTo>
                  <a:cubicBezTo>
                    <a:pt x="1631" y="41"/>
                    <a:pt x="1596" y="0"/>
                    <a:pt x="1545" y="0"/>
                  </a:cubicBezTo>
                  <a:close/>
                </a:path>
              </a:pathLst>
            </a:custGeom>
            <a:solidFill>
              <a:srgbClr val="0A1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26c469e91c_1_44"/>
            <p:cNvSpPr/>
            <p:nvPr/>
          </p:nvSpPr>
          <p:spPr>
            <a:xfrm>
              <a:off x="2311339" y="1727164"/>
              <a:ext cx="172657" cy="272994"/>
            </a:xfrm>
            <a:custGeom>
              <a:avLst/>
              <a:gdLst/>
              <a:ahLst/>
              <a:cxnLst/>
              <a:rect l="l" t="t" r="r" b="b"/>
              <a:pathLst>
                <a:path w="1516" h="2397" extrusionOk="0">
                  <a:moveTo>
                    <a:pt x="26" y="355"/>
                  </a:moveTo>
                  <a:cubicBezTo>
                    <a:pt x="36" y="446"/>
                    <a:pt x="77" y="527"/>
                    <a:pt x="117" y="603"/>
                  </a:cubicBezTo>
                  <a:lnTo>
                    <a:pt x="117" y="603"/>
                  </a:lnTo>
                  <a:cubicBezTo>
                    <a:pt x="361" y="1069"/>
                    <a:pt x="589" y="1550"/>
                    <a:pt x="852" y="2001"/>
                  </a:cubicBezTo>
                  <a:lnTo>
                    <a:pt x="852" y="2001"/>
                  </a:lnTo>
                  <a:cubicBezTo>
                    <a:pt x="918" y="2118"/>
                    <a:pt x="984" y="2244"/>
                    <a:pt x="1095" y="2320"/>
                  </a:cubicBezTo>
                  <a:lnTo>
                    <a:pt x="1095" y="2320"/>
                  </a:lnTo>
                  <a:cubicBezTo>
                    <a:pt x="1212" y="2396"/>
                    <a:pt x="1384" y="2396"/>
                    <a:pt x="1465" y="2280"/>
                  </a:cubicBezTo>
                  <a:lnTo>
                    <a:pt x="1465" y="2280"/>
                  </a:lnTo>
                  <a:cubicBezTo>
                    <a:pt x="1511" y="2214"/>
                    <a:pt x="1516" y="2128"/>
                    <a:pt x="1511" y="2052"/>
                  </a:cubicBezTo>
                  <a:lnTo>
                    <a:pt x="1511" y="2052"/>
                  </a:lnTo>
                  <a:cubicBezTo>
                    <a:pt x="1500" y="1895"/>
                    <a:pt x="1455" y="1743"/>
                    <a:pt x="1394" y="1601"/>
                  </a:cubicBezTo>
                  <a:lnTo>
                    <a:pt x="1394" y="1601"/>
                  </a:lnTo>
                  <a:cubicBezTo>
                    <a:pt x="1283" y="1312"/>
                    <a:pt x="1136" y="1044"/>
                    <a:pt x="989" y="770"/>
                  </a:cubicBezTo>
                  <a:lnTo>
                    <a:pt x="989" y="770"/>
                  </a:lnTo>
                  <a:cubicBezTo>
                    <a:pt x="872" y="563"/>
                    <a:pt x="761" y="355"/>
                    <a:pt x="624" y="162"/>
                  </a:cubicBezTo>
                  <a:lnTo>
                    <a:pt x="624" y="162"/>
                  </a:lnTo>
                  <a:cubicBezTo>
                    <a:pt x="604" y="137"/>
                    <a:pt x="584" y="107"/>
                    <a:pt x="558" y="81"/>
                  </a:cubicBezTo>
                  <a:lnTo>
                    <a:pt x="558" y="81"/>
                  </a:lnTo>
                  <a:cubicBezTo>
                    <a:pt x="538" y="61"/>
                    <a:pt x="513" y="41"/>
                    <a:pt x="487" y="31"/>
                  </a:cubicBezTo>
                  <a:lnTo>
                    <a:pt x="487" y="31"/>
                  </a:lnTo>
                  <a:cubicBezTo>
                    <a:pt x="447" y="5"/>
                    <a:pt x="406" y="0"/>
                    <a:pt x="361" y="0"/>
                  </a:cubicBezTo>
                  <a:lnTo>
                    <a:pt x="361" y="0"/>
                  </a:lnTo>
                  <a:cubicBezTo>
                    <a:pt x="183" y="0"/>
                    <a:pt x="1" y="157"/>
                    <a:pt x="26" y="355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26c469e91c_1_44"/>
            <p:cNvSpPr/>
            <p:nvPr/>
          </p:nvSpPr>
          <p:spPr>
            <a:xfrm>
              <a:off x="2290042" y="1675800"/>
              <a:ext cx="147260" cy="198624"/>
            </a:xfrm>
            <a:custGeom>
              <a:avLst/>
              <a:gdLst/>
              <a:ahLst/>
              <a:cxnLst/>
              <a:rect l="l" t="t" r="r" b="b"/>
              <a:pathLst>
                <a:path w="1293" h="174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lnTo>
                    <a:pt x="310" y="1743"/>
                  </a:lnTo>
                  <a:lnTo>
                    <a:pt x="1292" y="1272"/>
                  </a:lnTo>
                  <a:cubicBezTo>
                    <a:pt x="1292" y="1272"/>
                    <a:pt x="841" y="208"/>
                    <a:pt x="446" y="77"/>
                  </a:cubicBezTo>
                  <a:cubicBezTo>
                    <a:pt x="436" y="77"/>
                    <a:pt x="50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26c469e91c_1_44"/>
            <p:cNvSpPr/>
            <p:nvPr/>
          </p:nvSpPr>
          <p:spPr>
            <a:xfrm>
              <a:off x="2198930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436" y="183"/>
                  </a:moveTo>
                  <a:lnTo>
                    <a:pt x="46" y="133"/>
                  </a:lnTo>
                  <a:cubicBezTo>
                    <a:pt x="20" y="168"/>
                    <a:pt x="0" y="209"/>
                    <a:pt x="36" y="244"/>
                  </a:cubicBezTo>
                  <a:lnTo>
                    <a:pt x="36" y="244"/>
                  </a:lnTo>
                  <a:cubicBezTo>
                    <a:pt x="61" y="274"/>
                    <a:pt x="96" y="290"/>
                    <a:pt x="127" y="310"/>
                  </a:cubicBezTo>
                  <a:lnTo>
                    <a:pt x="127" y="310"/>
                  </a:lnTo>
                  <a:cubicBezTo>
                    <a:pt x="137" y="320"/>
                    <a:pt x="213" y="366"/>
                    <a:pt x="213" y="381"/>
                  </a:cubicBezTo>
                  <a:lnTo>
                    <a:pt x="213" y="381"/>
                  </a:lnTo>
                  <a:cubicBezTo>
                    <a:pt x="213" y="431"/>
                    <a:pt x="193" y="467"/>
                    <a:pt x="238" y="502"/>
                  </a:cubicBezTo>
                  <a:lnTo>
                    <a:pt x="238" y="502"/>
                  </a:lnTo>
                  <a:cubicBezTo>
                    <a:pt x="269" y="523"/>
                    <a:pt x="299" y="543"/>
                    <a:pt x="309" y="578"/>
                  </a:cubicBezTo>
                  <a:lnTo>
                    <a:pt x="309" y="578"/>
                  </a:lnTo>
                  <a:cubicBezTo>
                    <a:pt x="329" y="629"/>
                    <a:pt x="299" y="670"/>
                    <a:pt x="329" y="720"/>
                  </a:cubicBezTo>
                  <a:lnTo>
                    <a:pt x="329" y="720"/>
                  </a:lnTo>
                  <a:cubicBezTo>
                    <a:pt x="350" y="756"/>
                    <a:pt x="395" y="811"/>
                    <a:pt x="441" y="806"/>
                  </a:cubicBezTo>
                  <a:lnTo>
                    <a:pt x="441" y="806"/>
                  </a:lnTo>
                  <a:cubicBezTo>
                    <a:pt x="441" y="806"/>
                    <a:pt x="826" y="715"/>
                    <a:pt x="826" y="715"/>
                  </a:cubicBezTo>
                  <a:lnTo>
                    <a:pt x="826" y="715"/>
                  </a:lnTo>
                  <a:cubicBezTo>
                    <a:pt x="912" y="700"/>
                    <a:pt x="1034" y="735"/>
                    <a:pt x="1125" y="746"/>
                  </a:cubicBezTo>
                  <a:lnTo>
                    <a:pt x="1125" y="746"/>
                  </a:lnTo>
                  <a:cubicBezTo>
                    <a:pt x="1221" y="756"/>
                    <a:pt x="1322" y="771"/>
                    <a:pt x="1419" y="786"/>
                  </a:cubicBezTo>
                  <a:lnTo>
                    <a:pt x="1419" y="786"/>
                  </a:lnTo>
                  <a:cubicBezTo>
                    <a:pt x="1662" y="822"/>
                    <a:pt x="1905" y="913"/>
                    <a:pt x="2148" y="832"/>
                  </a:cubicBezTo>
                  <a:lnTo>
                    <a:pt x="2148" y="832"/>
                  </a:lnTo>
                  <a:cubicBezTo>
                    <a:pt x="2325" y="776"/>
                    <a:pt x="2553" y="624"/>
                    <a:pt x="2477" y="396"/>
                  </a:cubicBezTo>
                  <a:lnTo>
                    <a:pt x="2477" y="396"/>
                  </a:lnTo>
                  <a:cubicBezTo>
                    <a:pt x="2437" y="274"/>
                    <a:pt x="2300" y="138"/>
                    <a:pt x="2178" y="128"/>
                  </a:cubicBezTo>
                  <a:lnTo>
                    <a:pt x="2178" y="128"/>
                  </a:lnTo>
                  <a:cubicBezTo>
                    <a:pt x="1905" y="112"/>
                    <a:pt x="836" y="229"/>
                    <a:pt x="836" y="229"/>
                  </a:cubicBezTo>
                  <a:lnTo>
                    <a:pt x="836" y="229"/>
                  </a:lnTo>
                  <a:lnTo>
                    <a:pt x="618" y="112"/>
                  </a:lnTo>
                  <a:lnTo>
                    <a:pt x="446" y="1"/>
                  </a:lnTo>
                  <a:cubicBezTo>
                    <a:pt x="446" y="1"/>
                    <a:pt x="431" y="112"/>
                    <a:pt x="436" y="183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26c469e91c_1_44"/>
            <p:cNvSpPr/>
            <p:nvPr/>
          </p:nvSpPr>
          <p:spPr>
            <a:xfrm>
              <a:off x="1832548" y="1916333"/>
              <a:ext cx="290875" cy="103982"/>
            </a:xfrm>
            <a:custGeom>
              <a:avLst/>
              <a:gdLst/>
              <a:ahLst/>
              <a:cxnLst/>
              <a:rect l="l" t="t" r="r" b="b"/>
              <a:pathLst>
                <a:path w="2554" h="913" extrusionOk="0">
                  <a:moveTo>
                    <a:pt x="1936" y="112"/>
                  </a:moveTo>
                  <a:lnTo>
                    <a:pt x="1718" y="229"/>
                  </a:lnTo>
                  <a:cubicBezTo>
                    <a:pt x="1718" y="229"/>
                    <a:pt x="644" y="112"/>
                    <a:pt x="370" y="128"/>
                  </a:cubicBezTo>
                  <a:lnTo>
                    <a:pt x="370" y="128"/>
                  </a:lnTo>
                  <a:cubicBezTo>
                    <a:pt x="254" y="138"/>
                    <a:pt x="117" y="274"/>
                    <a:pt x="77" y="396"/>
                  </a:cubicBezTo>
                  <a:lnTo>
                    <a:pt x="77" y="396"/>
                  </a:lnTo>
                  <a:cubicBezTo>
                    <a:pt x="1" y="624"/>
                    <a:pt x="228" y="776"/>
                    <a:pt x="406" y="832"/>
                  </a:cubicBezTo>
                  <a:lnTo>
                    <a:pt x="406" y="832"/>
                  </a:lnTo>
                  <a:cubicBezTo>
                    <a:pt x="649" y="913"/>
                    <a:pt x="887" y="822"/>
                    <a:pt x="1130" y="786"/>
                  </a:cubicBezTo>
                  <a:lnTo>
                    <a:pt x="1130" y="786"/>
                  </a:lnTo>
                  <a:cubicBezTo>
                    <a:pt x="1231" y="771"/>
                    <a:pt x="1328" y="756"/>
                    <a:pt x="1429" y="746"/>
                  </a:cubicBezTo>
                  <a:lnTo>
                    <a:pt x="1429" y="746"/>
                  </a:lnTo>
                  <a:cubicBezTo>
                    <a:pt x="1520" y="735"/>
                    <a:pt x="1637" y="700"/>
                    <a:pt x="1728" y="715"/>
                  </a:cubicBezTo>
                  <a:lnTo>
                    <a:pt x="1728" y="715"/>
                  </a:lnTo>
                  <a:cubicBezTo>
                    <a:pt x="1728" y="715"/>
                    <a:pt x="2113" y="806"/>
                    <a:pt x="2113" y="806"/>
                  </a:cubicBezTo>
                  <a:lnTo>
                    <a:pt x="2113" y="806"/>
                  </a:lnTo>
                  <a:cubicBezTo>
                    <a:pt x="2158" y="811"/>
                    <a:pt x="2204" y="756"/>
                    <a:pt x="2224" y="720"/>
                  </a:cubicBezTo>
                  <a:lnTo>
                    <a:pt x="2224" y="720"/>
                  </a:lnTo>
                  <a:cubicBezTo>
                    <a:pt x="2255" y="670"/>
                    <a:pt x="2224" y="629"/>
                    <a:pt x="2240" y="578"/>
                  </a:cubicBezTo>
                  <a:lnTo>
                    <a:pt x="2240" y="578"/>
                  </a:lnTo>
                  <a:cubicBezTo>
                    <a:pt x="2250" y="543"/>
                    <a:pt x="2285" y="523"/>
                    <a:pt x="2316" y="502"/>
                  </a:cubicBezTo>
                  <a:lnTo>
                    <a:pt x="2316" y="502"/>
                  </a:lnTo>
                  <a:cubicBezTo>
                    <a:pt x="2361" y="467"/>
                    <a:pt x="2341" y="431"/>
                    <a:pt x="2336" y="381"/>
                  </a:cubicBezTo>
                  <a:lnTo>
                    <a:pt x="2336" y="381"/>
                  </a:lnTo>
                  <a:cubicBezTo>
                    <a:pt x="2336" y="366"/>
                    <a:pt x="2417" y="320"/>
                    <a:pt x="2422" y="310"/>
                  </a:cubicBezTo>
                  <a:lnTo>
                    <a:pt x="2422" y="310"/>
                  </a:lnTo>
                  <a:cubicBezTo>
                    <a:pt x="2452" y="290"/>
                    <a:pt x="2493" y="274"/>
                    <a:pt x="2518" y="244"/>
                  </a:cubicBezTo>
                  <a:lnTo>
                    <a:pt x="2518" y="244"/>
                  </a:lnTo>
                  <a:cubicBezTo>
                    <a:pt x="2554" y="209"/>
                    <a:pt x="2528" y="168"/>
                    <a:pt x="2508" y="133"/>
                  </a:cubicBezTo>
                  <a:lnTo>
                    <a:pt x="2508" y="133"/>
                  </a:lnTo>
                  <a:lnTo>
                    <a:pt x="2118" y="183"/>
                  </a:lnTo>
                  <a:cubicBezTo>
                    <a:pt x="2118" y="112"/>
                    <a:pt x="2108" y="1"/>
                    <a:pt x="2108" y="1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g226c469e91c_1_44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500">
                <a:solidFill>
                  <a:srgbClr val="FFFFFF"/>
                </a:solidFill>
              </a:rPr>
              <a:t>Q&amp;A</a:t>
            </a:r>
            <a:endParaRPr sz="3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연구 배경</a:t>
            </a:r>
            <a:endParaRPr sz="2800" b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694232" y="1259981"/>
            <a:ext cx="7563677" cy="73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Medium"/>
              <a:buChar char="●"/>
            </a:pP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4차 산업이 발달하면서, 빅데이터 분야에서도 정형화된 형태의 데이터 뿐 아니라 비정형 형태의 데이터를 분석하게 되었다.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sz="16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Medium"/>
              <a:buChar char="●"/>
            </a:pP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텍스트 데이터는 유용한 정보를 도출해서 부가가치를 창출하는 분석 기법이며, 최근에는 실시간으로 받아들여지는 텍스트 데이터를 분석하는 기법도 생겨나고 있다.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sz="16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Medium"/>
              <a:buChar char="●"/>
            </a:pP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과거부터 정보를 얻기 위한 가장 고전적인 수단은 신문 기사이다. 하지만 기사의 양이 방대해지고, 다양한 매체를 통해 변형되면서 원하는 주제에 대한 기사를 찾아내는 것이 점점 어려워지고 있다.</a:t>
            </a:r>
            <a:endParaRPr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sz="16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Medium"/>
              <a:buChar char="●"/>
            </a:pP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본 연구에서는  다양한 </a:t>
            </a:r>
            <a:r>
              <a:rPr lang="en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국문 </a:t>
            </a: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텍스트 데이터 중 뉴스 기사에 주목하여 뉴스 간의 카테고리를 예측하고 분류하는 모델을 만들어보고자 </a:t>
            </a:r>
            <a:r>
              <a:rPr lang="en" sz="16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한</a:t>
            </a:r>
            <a:r>
              <a:rPr lang="en" sz="1600" i="0" u="none" strike="noStrike" cap="none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다.</a:t>
            </a:r>
            <a:endParaRPr sz="1200" i="0" u="none" strike="noStrike" cap="non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추천 시스템이란?</a:t>
            </a:r>
            <a:endParaRPr sz="2800" b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31" name="Google Shape;231;p4"/>
          <p:cNvSpPr txBox="1"/>
          <p:nvPr/>
        </p:nvSpPr>
        <p:spPr>
          <a:xfrm>
            <a:off x="704200" y="1285200"/>
            <a:ext cx="3862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​추천 시스템은 정보 필터링 기술의 일종으로,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관심과 흥미를 파악하기 위해 사용자의 선호도와 과거 행동을 분석하고, 이를 기반으로 관련된 콘텐츠를 제안하는 기계학습 기법이다.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유튜브와 같은 비디오 추천 외에도 온라인 쇼핑몰이나 뉴스 추천, 금융 상품 추천, 검색 시스템 등 다양한 분야에서 활용된다.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"/>
          <p:cNvGrpSpPr/>
          <p:nvPr/>
        </p:nvGrpSpPr>
        <p:grpSpPr>
          <a:xfrm>
            <a:off x="6969932" y="2826787"/>
            <a:ext cx="1716868" cy="1732202"/>
            <a:chOff x="6169035" y="2190148"/>
            <a:chExt cx="2517772" cy="2540257"/>
          </a:xfrm>
        </p:grpSpPr>
        <p:sp>
          <p:nvSpPr>
            <p:cNvPr id="233" name="Google Shape;233;p4"/>
            <p:cNvSpPr/>
            <p:nvPr/>
          </p:nvSpPr>
          <p:spPr>
            <a:xfrm>
              <a:off x="6430436" y="2351658"/>
              <a:ext cx="1248504" cy="782775"/>
            </a:xfrm>
            <a:custGeom>
              <a:avLst/>
              <a:gdLst/>
              <a:ahLst/>
              <a:cxnLst/>
              <a:rect l="l" t="t" r="r" b="b"/>
              <a:pathLst>
                <a:path w="13698" h="8588" extrusionOk="0">
                  <a:moveTo>
                    <a:pt x="6565" y="0"/>
                  </a:moveTo>
                  <a:lnTo>
                    <a:pt x="3242" y="978"/>
                  </a:lnTo>
                  <a:cubicBezTo>
                    <a:pt x="2219" y="3571"/>
                    <a:pt x="0" y="4387"/>
                    <a:pt x="1236" y="6383"/>
                  </a:cubicBezTo>
                  <a:cubicBezTo>
                    <a:pt x="2006" y="7628"/>
                    <a:pt x="4566" y="8588"/>
                    <a:pt x="7038" y="8588"/>
                  </a:cubicBezTo>
                  <a:cubicBezTo>
                    <a:pt x="8519" y="8588"/>
                    <a:pt x="9967" y="8244"/>
                    <a:pt x="10982" y="7411"/>
                  </a:cubicBezTo>
                  <a:cubicBezTo>
                    <a:pt x="13697" y="5182"/>
                    <a:pt x="10405" y="3931"/>
                    <a:pt x="10430" y="2340"/>
                  </a:cubicBezTo>
                  <a:cubicBezTo>
                    <a:pt x="10461" y="750"/>
                    <a:pt x="6565" y="0"/>
                    <a:pt x="65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339507" y="3174882"/>
              <a:ext cx="410973" cy="1555523"/>
            </a:xfrm>
            <a:custGeom>
              <a:avLst/>
              <a:gdLst/>
              <a:ahLst/>
              <a:cxnLst/>
              <a:rect l="l" t="t" r="r" b="b"/>
              <a:pathLst>
                <a:path w="4509" h="17066" extrusionOk="0">
                  <a:moveTo>
                    <a:pt x="1196" y="0"/>
                  </a:moveTo>
                  <a:lnTo>
                    <a:pt x="0" y="17066"/>
                  </a:lnTo>
                  <a:lnTo>
                    <a:pt x="4509" y="17066"/>
                  </a:lnTo>
                  <a:cubicBezTo>
                    <a:pt x="4509" y="17066"/>
                    <a:pt x="3698" y="902"/>
                    <a:pt x="1196" y="0"/>
                  </a:cubicBez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6169035" y="3174882"/>
              <a:ext cx="411520" cy="1555523"/>
            </a:xfrm>
            <a:custGeom>
              <a:avLst/>
              <a:gdLst/>
              <a:ahLst/>
              <a:cxnLst/>
              <a:rect l="l" t="t" r="r" b="b"/>
              <a:pathLst>
                <a:path w="4515" h="17066" extrusionOk="0">
                  <a:moveTo>
                    <a:pt x="3319" y="0"/>
                  </a:moveTo>
                  <a:cubicBezTo>
                    <a:pt x="817" y="902"/>
                    <a:pt x="1" y="17066"/>
                    <a:pt x="1" y="17066"/>
                  </a:cubicBezTo>
                  <a:lnTo>
                    <a:pt x="4514" y="17066"/>
                  </a:lnTo>
                  <a:lnTo>
                    <a:pt x="3319" y="0"/>
                  </a:lnTo>
                  <a:close/>
                </a:path>
              </a:pathLst>
            </a:custGeom>
            <a:solidFill>
              <a:srgbClr val="033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6423509" y="3055755"/>
              <a:ext cx="1067490" cy="1469662"/>
            </a:xfrm>
            <a:custGeom>
              <a:avLst/>
              <a:gdLst/>
              <a:ahLst/>
              <a:cxnLst/>
              <a:rect l="l" t="t" r="r" b="b"/>
              <a:pathLst>
                <a:path w="11712" h="16124" extrusionOk="0">
                  <a:moveTo>
                    <a:pt x="5914" y="1"/>
                  </a:moveTo>
                  <a:cubicBezTo>
                    <a:pt x="5261" y="1"/>
                    <a:pt x="4607" y="78"/>
                    <a:pt x="3966" y="233"/>
                  </a:cubicBezTo>
                  <a:lnTo>
                    <a:pt x="3409" y="365"/>
                  </a:lnTo>
                  <a:lnTo>
                    <a:pt x="2817" y="3100"/>
                  </a:lnTo>
                  <a:lnTo>
                    <a:pt x="0" y="16124"/>
                  </a:lnTo>
                  <a:lnTo>
                    <a:pt x="11712" y="16124"/>
                  </a:lnTo>
                  <a:lnTo>
                    <a:pt x="11428" y="14548"/>
                  </a:lnTo>
                  <a:lnTo>
                    <a:pt x="9027" y="3338"/>
                  </a:lnTo>
                  <a:lnTo>
                    <a:pt x="8394" y="365"/>
                  </a:lnTo>
                  <a:lnTo>
                    <a:pt x="7902" y="243"/>
                  </a:lnTo>
                  <a:cubicBezTo>
                    <a:pt x="7251" y="82"/>
                    <a:pt x="6583" y="1"/>
                    <a:pt x="5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6680171" y="3055755"/>
              <a:ext cx="566193" cy="379082"/>
            </a:xfrm>
            <a:custGeom>
              <a:avLst/>
              <a:gdLst/>
              <a:ahLst/>
              <a:cxnLst/>
              <a:rect l="l" t="t" r="r" b="b"/>
              <a:pathLst>
                <a:path w="6212" h="4159" extrusionOk="0">
                  <a:moveTo>
                    <a:pt x="3098" y="1"/>
                  </a:moveTo>
                  <a:cubicBezTo>
                    <a:pt x="2445" y="1"/>
                    <a:pt x="1791" y="78"/>
                    <a:pt x="1150" y="233"/>
                  </a:cubicBezTo>
                  <a:lnTo>
                    <a:pt x="593" y="365"/>
                  </a:lnTo>
                  <a:lnTo>
                    <a:pt x="1" y="3100"/>
                  </a:lnTo>
                  <a:cubicBezTo>
                    <a:pt x="720" y="3738"/>
                    <a:pt x="1910" y="4159"/>
                    <a:pt x="3258" y="4159"/>
                  </a:cubicBezTo>
                  <a:cubicBezTo>
                    <a:pt x="4433" y="4159"/>
                    <a:pt x="5487" y="3840"/>
                    <a:pt x="6211" y="3338"/>
                  </a:cubicBezTo>
                  <a:lnTo>
                    <a:pt x="5578" y="365"/>
                  </a:lnTo>
                  <a:lnTo>
                    <a:pt x="5086" y="243"/>
                  </a:lnTo>
                  <a:cubicBezTo>
                    <a:pt x="4435" y="82"/>
                    <a:pt x="3767" y="1"/>
                    <a:pt x="309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6385593" y="3088932"/>
              <a:ext cx="489996" cy="1292927"/>
            </a:xfrm>
            <a:custGeom>
              <a:avLst/>
              <a:gdLst/>
              <a:ahLst/>
              <a:cxnLst/>
              <a:rect l="l" t="t" r="r" b="b"/>
              <a:pathLst>
                <a:path w="5376" h="14185" extrusionOk="0">
                  <a:moveTo>
                    <a:pt x="3825" y="1"/>
                  </a:moveTo>
                  <a:lnTo>
                    <a:pt x="2518" y="431"/>
                  </a:lnTo>
                  <a:lnTo>
                    <a:pt x="938" y="943"/>
                  </a:lnTo>
                  <a:lnTo>
                    <a:pt x="669" y="4980"/>
                  </a:lnTo>
                  <a:lnTo>
                    <a:pt x="1" y="14184"/>
                  </a:lnTo>
                  <a:lnTo>
                    <a:pt x="4220" y="14184"/>
                  </a:lnTo>
                  <a:cubicBezTo>
                    <a:pt x="5375" y="12163"/>
                    <a:pt x="5016" y="5234"/>
                    <a:pt x="4838" y="2686"/>
                  </a:cubicBezTo>
                  <a:lnTo>
                    <a:pt x="4838" y="2680"/>
                  </a:lnTo>
                  <a:cubicBezTo>
                    <a:pt x="4798" y="2088"/>
                    <a:pt x="4767" y="1733"/>
                    <a:pt x="4767" y="1733"/>
                  </a:cubicBezTo>
                  <a:cubicBezTo>
                    <a:pt x="3977" y="1277"/>
                    <a:pt x="3825" y="1"/>
                    <a:pt x="3825" y="1"/>
                  </a:cubicBez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7022326" y="3088932"/>
              <a:ext cx="514878" cy="1292927"/>
            </a:xfrm>
            <a:custGeom>
              <a:avLst/>
              <a:gdLst/>
              <a:ahLst/>
              <a:cxnLst/>
              <a:rect l="l" t="t" r="r" b="b"/>
              <a:pathLst>
                <a:path w="5649" h="14185" extrusionOk="0">
                  <a:moveTo>
                    <a:pt x="1824" y="1"/>
                  </a:moveTo>
                  <a:cubicBezTo>
                    <a:pt x="1824" y="1"/>
                    <a:pt x="1672" y="1277"/>
                    <a:pt x="882" y="1733"/>
                  </a:cubicBezTo>
                  <a:cubicBezTo>
                    <a:pt x="882" y="1733"/>
                    <a:pt x="0" y="11692"/>
                    <a:pt x="1429" y="14184"/>
                  </a:cubicBezTo>
                  <a:lnTo>
                    <a:pt x="5648" y="14184"/>
                  </a:lnTo>
                  <a:lnTo>
                    <a:pt x="4980" y="4980"/>
                  </a:lnTo>
                  <a:lnTo>
                    <a:pt x="4706" y="94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0F4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803489" y="2853504"/>
              <a:ext cx="287198" cy="298326"/>
            </a:xfrm>
            <a:custGeom>
              <a:avLst/>
              <a:gdLst/>
              <a:ahLst/>
              <a:cxnLst/>
              <a:rect l="l" t="t" r="r" b="b"/>
              <a:pathLst>
                <a:path w="3151" h="3273" extrusionOk="0">
                  <a:moveTo>
                    <a:pt x="973" y="0"/>
                  </a:moveTo>
                  <a:lnTo>
                    <a:pt x="684" y="846"/>
                  </a:lnTo>
                  <a:lnTo>
                    <a:pt x="0" y="2847"/>
                  </a:lnTo>
                  <a:lnTo>
                    <a:pt x="3151" y="3273"/>
                  </a:lnTo>
                  <a:lnTo>
                    <a:pt x="3151" y="3273"/>
                  </a:lnTo>
                  <a:lnTo>
                    <a:pt x="3115" y="2513"/>
                  </a:lnTo>
                  <a:lnTo>
                    <a:pt x="3004" y="279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703686" y="2190148"/>
              <a:ext cx="681127" cy="722344"/>
            </a:xfrm>
            <a:custGeom>
              <a:avLst/>
              <a:gdLst/>
              <a:ahLst/>
              <a:cxnLst/>
              <a:rect l="l" t="t" r="r" b="b"/>
              <a:pathLst>
                <a:path w="7473" h="7925" extrusionOk="0">
                  <a:moveTo>
                    <a:pt x="3786" y="1"/>
                  </a:moveTo>
                  <a:cubicBezTo>
                    <a:pt x="3366" y="1"/>
                    <a:pt x="2956" y="80"/>
                    <a:pt x="2569" y="232"/>
                  </a:cubicBezTo>
                  <a:cubicBezTo>
                    <a:pt x="1516" y="637"/>
                    <a:pt x="639" y="1554"/>
                    <a:pt x="244" y="2750"/>
                  </a:cubicBezTo>
                  <a:cubicBezTo>
                    <a:pt x="173" y="2952"/>
                    <a:pt x="117" y="3170"/>
                    <a:pt x="77" y="3388"/>
                  </a:cubicBezTo>
                  <a:cubicBezTo>
                    <a:pt x="21" y="3702"/>
                    <a:pt x="1" y="4011"/>
                    <a:pt x="11" y="4315"/>
                  </a:cubicBezTo>
                  <a:cubicBezTo>
                    <a:pt x="57" y="5576"/>
                    <a:pt x="649" y="6701"/>
                    <a:pt x="1581" y="7344"/>
                  </a:cubicBezTo>
                  <a:cubicBezTo>
                    <a:pt x="1652" y="7395"/>
                    <a:pt x="1723" y="7446"/>
                    <a:pt x="1799" y="7486"/>
                  </a:cubicBezTo>
                  <a:cubicBezTo>
                    <a:pt x="1830" y="7501"/>
                    <a:pt x="1860" y="7522"/>
                    <a:pt x="1885" y="7532"/>
                  </a:cubicBezTo>
                  <a:cubicBezTo>
                    <a:pt x="2199" y="7704"/>
                    <a:pt x="2539" y="7820"/>
                    <a:pt x="2904" y="7881"/>
                  </a:cubicBezTo>
                  <a:cubicBezTo>
                    <a:pt x="3080" y="7910"/>
                    <a:pt x="3258" y="7924"/>
                    <a:pt x="3437" y="7924"/>
                  </a:cubicBezTo>
                  <a:cubicBezTo>
                    <a:pt x="3883" y="7924"/>
                    <a:pt x="4329" y="7836"/>
                    <a:pt x="4752" y="7673"/>
                  </a:cubicBezTo>
                  <a:cubicBezTo>
                    <a:pt x="5624" y="7339"/>
                    <a:pt x="6399" y="6696"/>
                    <a:pt x="6890" y="5855"/>
                  </a:cubicBezTo>
                  <a:cubicBezTo>
                    <a:pt x="7042" y="5586"/>
                    <a:pt x="7174" y="5303"/>
                    <a:pt x="7265" y="5004"/>
                  </a:cubicBezTo>
                  <a:cubicBezTo>
                    <a:pt x="7311" y="4852"/>
                    <a:pt x="7351" y="4695"/>
                    <a:pt x="7376" y="4538"/>
                  </a:cubicBezTo>
                  <a:cubicBezTo>
                    <a:pt x="7452" y="4123"/>
                    <a:pt x="7473" y="3707"/>
                    <a:pt x="7437" y="3317"/>
                  </a:cubicBezTo>
                  <a:cubicBezTo>
                    <a:pt x="7432" y="3226"/>
                    <a:pt x="7422" y="3140"/>
                    <a:pt x="7407" y="3054"/>
                  </a:cubicBezTo>
                  <a:cubicBezTo>
                    <a:pt x="7407" y="3054"/>
                    <a:pt x="7407" y="3049"/>
                    <a:pt x="7407" y="3049"/>
                  </a:cubicBezTo>
                  <a:cubicBezTo>
                    <a:pt x="7397" y="2993"/>
                    <a:pt x="7392" y="2942"/>
                    <a:pt x="7382" y="2892"/>
                  </a:cubicBezTo>
                  <a:cubicBezTo>
                    <a:pt x="7376" y="2866"/>
                    <a:pt x="7371" y="2846"/>
                    <a:pt x="7366" y="2826"/>
                  </a:cubicBezTo>
                  <a:cubicBezTo>
                    <a:pt x="7361" y="2811"/>
                    <a:pt x="7361" y="2795"/>
                    <a:pt x="7356" y="2780"/>
                  </a:cubicBezTo>
                  <a:cubicBezTo>
                    <a:pt x="7336" y="2679"/>
                    <a:pt x="7306" y="2583"/>
                    <a:pt x="7280" y="2481"/>
                  </a:cubicBezTo>
                  <a:cubicBezTo>
                    <a:pt x="7270" y="2451"/>
                    <a:pt x="7260" y="2420"/>
                    <a:pt x="7250" y="2390"/>
                  </a:cubicBezTo>
                  <a:cubicBezTo>
                    <a:pt x="6845" y="1190"/>
                    <a:pt x="5847" y="278"/>
                    <a:pt x="4297" y="40"/>
                  </a:cubicBezTo>
                  <a:cubicBezTo>
                    <a:pt x="4125" y="14"/>
                    <a:pt x="3955" y="1"/>
                    <a:pt x="37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6636604" y="2564847"/>
              <a:ext cx="202980" cy="184209"/>
            </a:xfrm>
            <a:custGeom>
              <a:avLst/>
              <a:gdLst/>
              <a:ahLst/>
              <a:cxnLst/>
              <a:rect l="l" t="t" r="r" b="b"/>
              <a:pathLst>
                <a:path w="2227" h="2021" extrusionOk="0">
                  <a:moveTo>
                    <a:pt x="765" y="1"/>
                  </a:moveTo>
                  <a:cubicBezTo>
                    <a:pt x="496" y="1"/>
                    <a:pt x="270" y="226"/>
                    <a:pt x="165" y="700"/>
                  </a:cubicBezTo>
                  <a:cubicBezTo>
                    <a:pt x="1" y="1439"/>
                    <a:pt x="595" y="2021"/>
                    <a:pt x="1186" y="2021"/>
                  </a:cubicBezTo>
                  <a:cubicBezTo>
                    <a:pt x="1309" y="2021"/>
                    <a:pt x="1432" y="1996"/>
                    <a:pt x="1547" y="1942"/>
                  </a:cubicBezTo>
                  <a:cubicBezTo>
                    <a:pt x="2226" y="1627"/>
                    <a:pt x="1522" y="503"/>
                    <a:pt x="1522" y="503"/>
                  </a:cubicBezTo>
                  <a:cubicBezTo>
                    <a:pt x="1271" y="174"/>
                    <a:pt x="1001" y="1"/>
                    <a:pt x="76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7190851" y="2649247"/>
              <a:ext cx="203253" cy="180290"/>
            </a:xfrm>
            <a:custGeom>
              <a:avLst/>
              <a:gdLst/>
              <a:ahLst/>
              <a:cxnLst/>
              <a:rect l="l" t="t" r="r" b="b"/>
              <a:pathLst>
                <a:path w="2230" h="1978" extrusionOk="0">
                  <a:moveTo>
                    <a:pt x="1560" y="1"/>
                  </a:moveTo>
                  <a:cubicBezTo>
                    <a:pt x="1335" y="1"/>
                    <a:pt x="1069" y="148"/>
                    <a:pt x="806" y="433"/>
                  </a:cubicBezTo>
                  <a:cubicBezTo>
                    <a:pt x="806" y="433"/>
                    <a:pt x="0" y="1482"/>
                    <a:pt x="643" y="1861"/>
                  </a:cubicBezTo>
                  <a:cubicBezTo>
                    <a:pt x="781" y="1941"/>
                    <a:pt x="933" y="1978"/>
                    <a:pt x="1086" y="1978"/>
                  </a:cubicBezTo>
                  <a:cubicBezTo>
                    <a:pt x="1652" y="1978"/>
                    <a:pt x="2230" y="1471"/>
                    <a:pt x="2138" y="757"/>
                  </a:cubicBezTo>
                  <a:cubicBezTo>
                    <a:pt x="2075" y="246"/>
                    <a:pt x="1851" y="1"/>
                    <a:pt x="1560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6735586" y="2391306"/>
              <a:ext cx="552248" cy="582341"/>
            </a:xfrm>
            <a:custGeom>
              <a:avLst/>
              <a:gdLst/>
              <a:ahLst/>
              <a:cxnLst/>
              <a:rect l="l" t="t" r="r" b="b"/>
              <a:pathLst>
                <a:path w="6059" h="6389" extrusionOk="0">
                  <a:moveTo>
                    <a:pt x="872" y="1"/>
                  </a:moveTo>
                  <a:cubicBezTo>
                    <a:pt x="872" y="1"/>
                    <a:pt x="0" y="2680"/>
                    <a:pt x="573" y="4570"/>
                  </a:cubicBezTo>
                  <a:cubicBezTo>
                    <a:pt x="613" y="4712"/>
                    <a:pt x="669" y="4848"/>
                    <a:pt x="725" y="4980"/>
                  </a:cubicBezTo>
                  <a:cubicBezTo>
                    <a:pt x="1074" y="5745"/>
                    <a:pt x="1733" y="6312"/>
                    <a:pt x="2898" y="6383"/>
                  </a:cubicBezTo>
                  <a:cubicBezTo>
                    <a:pt x="2953" y="6387"/>
                    <a:pt x="3007" y="6388"/>
                    <a:pt x="3060" y="6388"/>
                  </a:cubicBezTo>
                  <a:cubicBezTo>
                    <a:pt x="3842" y="6388"/>
                    <a:pt x="4410" y="6044"/>
                    <a:pt x="4823" y="5522"/>
                  </a:cubicBezTo>
                  <a:cubicBezTo>
                    <a:pt x="4858" y="5482"/>
                    <a:pt x="4889" y="5441"/>
                    <a:pt x="4919" y="5401"/>
                  </a:cubicBezTo>
                  <a:cubicBezTo>
                    <a:pt x="6059" y="3795"/>
                    <a:pt x="5887" y="801"/>
                    <a:pt x="5887" y="801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6708334" y="2370980"/>
              <a:ext cx="126600" cy="284562"/>
            </a:xfrm>
            <a:custGeom>
              <a:avLst/>
              <a:gdLst/>
              <a:ahLst/>
              <a:cxnLst/>
              <a:rect l="l" t="t" r="r" b="b"/>
              <a:pathLst>
                <a:path w="1389" h="3122" extrusionOk="0">
                  <a:moveTo>
                    <a:pt x="1348" y="1"/>
                  </a:moveTo>
                  <a:lnTo>
                    <a:pt x="1171" y="224"/>
                  </a:lnTo>
                  <a:lnTo>
                    <a:pt x="740" y="745"/>
                  </a:lnTo>
                  <a:cubicBezTo>
                    <a:pt x="740" y="745"/>
                    <a:pt x="1" y="2296"/>
                    <a:pt x="684" y="3121"/>
                  </a:cubicBezTo>
                  <a:cubicBezTo>
                    <a:pt x="684" y="3121"/>
                    <a:pt x="968" y="2838"/>
                    <a:pt x="1166" y="2078"/>
                  </a:cubicBezTo>
                  <a:cubicBezTo>
                    <a:pt x="1389" y="1222"/>
                    <a:pt x="1348" y="1"/>
                    <a:pt x="1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7236970" y="2445355"/>
              <a:ext cx="94791" cy="286841"/>
            </a:xfrm>
            <a:custGeom>
              <a:avLst/>
              <a:gdLst/>
              <a:ahLst/>
              <a:cxnLst/>
              <a:rect l="l" t="t" r="r" b="b"/>
              <a:pathLst>
                <a:path w="1040" h="3147" extrusionOk="0">
                  <a:moveTo>
                    <a:pt x="239" y="0"/>
                  </a:moveTo>
                  <a:cubicBezTo>
                    <a:pt x="239" y="0"/>
                    <a:pt x="31" y="1160"/>
                    <a:pt x="11" y="2113"/>
                  </a:cubicBezTo>
                  <a:cubicBezTo>
                    <a:pt x="1" y="2771"/>
                    <a:pt x="153" y="3146"/>
                    <a:pt x="153" y="3146"/>
                  </a:cubicBezTo>
                  <a:cubicBezTo>
                    <a:pt x="1039" y="2548"/>
                    <a:pt x="1024" y="760"/>
                    <a:pt x="1024" y="760"/>
                  </a:cubicBezTo>
                  <a:lnTo>
                    <a:pt x="563" y="264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6806223" y="2301801"/>
              <a:ext cx="530099" cy="291307"/>
            </a:xfrm>
            <a:custGeom>
              <a:avLst/>
              <a:gdLst/>
              <a:ahLst/>
              <a:cxnLst/>
              <a:rect l="l" t="t" r="r" b="b"/>
              <a:pathLst>
                <a:path w="5816" h="3196" extrusionOk="0">
                  <a:moveTo>
                    <a:pt x="1242" y="0"/>
                  </a:moveTo>
                  <a:lnTo>
                    <a:pt x="137" y="593"/>
                  </a:lnTo>
                  <a:cubicBezTo>
                    <a:pt x="137" y="593"/>
                    <a:pt x="1" y="1981"/>
                    <a:pt x="2792" y="2558"/>
                  </a:cubicBezTo>
                  <a:lnTo>
                    <a:pt x="2569" y="1844"/>
                  </a:lnTo>
                  <a:lnTo>
                    <a:pt x="2569" y="1844"/>
                  </a:lnTo>
                  <a:cubicBezTo>
                    <a:pt x="2569" y="1844"/>
                    <a:pt x="3166" y="3195"/>
                    <a:pt x="5592" y="3195"/>
                  </a:cubicBezTo>
                  <a:cubicBezTo>
                    <a:pt x="5665" y="3195"/>
                    <a:pt x="5740" y="3194"/>
                    <a:pt x="5816" y="3191"/>
                  </a:cubicBezTo>
                  <a:lnTo>
                    <a:pt x="5152" y="623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6454407" y="4525292"/>
              <a:ext cx="1013988" cy="205082"/>
            </a:xfrm>
            <a:custGeom>
              <a:avLst/>
              <a:gdLst/>
              <a:ahLst/>
              <a:cxnLst/>
              <a:rect l="l" t="t" r="r" b="b"/>
              <a:pathLst>
                <a:path w="11125" h="2250" extrusionOk="0">
                  <a:moveTo>
                    <a:pt x="168" y="1"/>
                  </a:moveTo>
                  <a:lnTo>
                    <a:pt x="1" y="2250"/>
                  </a:lnTo>
                  <a:lnTo>
                    <a:pt x="11125" y="2250"/>
                  </a:lnTo>
                  <a:lnTo>
                    <a:pt x="109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7358374" y="2559378"/>
              <a:ext cx="1096657" cy="945108"/>
            </a:xfrm>
            <a:custGeom>
              <a:avLst/>
              <a:gdLst/>
              <a:ahLst/>
              <a:cxnLst/>
              <a:rect l="l" t="t" r="r" b="b"/>
              <a:pathLst>
                <a:path w="12032" h="10369" extrusionOk="0">
                  <a:moveTo>
                    <a:pt x="2103" y="1"/>
                  </a:moveTo>
                  <a:cubicBezTo>
                    <a:pt x="2103" y="1"/>
                    <a:pt x="1" y="3040"/>
                    <a:pt x="36" y="4934"/>
                  </a:cubicBezTo>
                  <a:cubicBezTo>
                    <a:pt x="72" y="6834"/>
                    <a:pt x="1080" y="9848"/>
                    <a:pt x="5897" y="10309"/>
                  </a:cubicBezTo>
                  <a:cubicBezTo>
                    <a:pt x="6326" y="10350"/>
                    <a:pt x="6728" y="10369"/>
                    <a:pt x="7103" y="10369"/>
                  </a:cubicBezTo>
                  <a:cubicBezTo>
                    <a:pt x="10947" y="10369"/>
                    <a:pt x="12031" y="8358"/>
                    <a:pt x="11454" y="6738"/>
                  </a:cubicBezTo>
                  <a:cubicBezTo>
                    <a:pt x="10821" y="4965"/>
                    <a:pt x="7903" y="5243"/>
                    <a:pt x="8460" y="679"/>
                  </a:cubicBez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7313622" y="2223872"/>
              <a:ext cx="1062477" cy="844937"/>
            </a:xfrm>
            <a:custGeom>
              <a:avLst/>
              <a:gdLst/>
              <a:ahLst/>
              <a:cxnLst/>
              <a:rect l="l" t="t" r="r" b="b"/>
              <a:pathLst>
                <a:path w="11657" h="9270" extrusionOk="0">
                  <a:moveTo>
                    <a:pt x="4933" y="0"/>
                  </a:moveTo>
                  <a:cubicBezTo>
                    <a:pt x="1806" y="0"/>
                    <a:pt x="1" y="4077"/>
                    <a:pt x="1872" y="4077"/>
                  </a:cubicBezTo>
                  <a:cubicBezTo>
                    <a:pt x="1997" y="4077"/>
                    <a:pt x="2138" y="4059"/>
                    <a:pt x="2295" y="4021"/>
                  </a:cubicBezTo>
                  <a:lnTo>
                    <a:pt x="4474" y="8286"/>
                  </a:lnTo>
                  <a:cubicBezTo>
                    <a:pt x="4474" y="8286"/>
                    <a:pt x="3910" y="9270"/>
                    <a:pt x="5154" y="9270"/>
                  </a:cubicBezTo>
                  <a:cubicBezTo>
                    <a:pt x="5296" y="9270"/>
                    <a:pt x="5461" y="9257"/>
                    <a:pt x="5654" y="9228"/>
                  </a:cubicBezTo>
                  <a:cubicBezTo>
                    <a:pt x="7538" y="8945"/>
                    <a:pt x="11657" y="2435"/>
                    <a:pt x="6434" y="308"/>
                  </a:cubicBezTo>
                  <a:cubicBezTo>
                    <a:pt x="5909" y="94"/>
                    <a:pt x="5406" y="0"/>
                    <a:pt x="4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572654" y="2795809"/>
              <a:ext cx="327393" cy="272440"/>
            </a:xfrm>
            <a:custGeom>
              <a:avLst/>
              <a:gdLst/>
              <a:ahLst/>
              <a:cxnLst/>
              <a:rect l="l" t="t" r="r" b="b"/>
              <a:pathLst>
                <a:path w="3592" h="2989" extrusionOk="0">
                  <a:moveTo>
                    <a:pt x="3592" y="0"/>
                  </a:moveTo>
                  <a:lnTo>
                    <a:pt x="436" y="628"/>
                  </a:lnTo>
                  <a:lnTo>
                    <a:pt x="0" y="2989"/>
                  </a:lnTo>
                  <a:lnTo>
                    <a:pt x="0" y="2989"/>
                  </a:lnTo>
                  <a:lnTo>
                    <a:pt x="2812" y="2953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rgbClr val="EE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6447480" y="3401561"/>
              <a:ext cx="363942" cy="185212"/>
            </a:xfrm>
            <a:custGeom>
              <a:avLst/>
              <a:gdLst/>
              <a:ahLst/>
              <a:cxnLst/>
              <a:rect l="l" t="t" r="r" b="b"/>
              <a:pathLst>
                <a:path w="3993" h="2032" extrusionOk="0">
                  <a:moveTo>
                    <a:pt x="487" y="0"/>
                  </a:moveTo>
                  <a:lnTo>
                    <a:pt x="487" y="0"/>
                  </a:lnTo>
                  <a:cubicBezTo>
                    <a:pt x="1" y="841"/>
                    <a:pt x="1145" y="1880"/>
                    <a:pt x="2847" y="2031"/>
                  </a:cubicBezTo>
                  <a:lnTo>
                    <a:pt x="3597" y="1560"/>
                  </a:lnTo>
                  <a:cubicBezTo>
                    <a:pt x="3597" y="1560"/>
                    <a:pt x="3992" y="968"/>
                    <a:pt x="3243" y="375"/>
                  </a:cubicBezTo>
                  <a:cubicBezTo>
                    <a:pt x="2931" y="127"/>
                    <a:pt x="2713" y="54"/>
                    <a:pt x="2565" y="54"/>
                  </a:cubicBezTo>
                  <a:cubicBezTo>
                    <a:pt x="2356" y="54"/>
                    <a:pt x="2285" y="198"/>
                    <a:pt x="2285" y="198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6616917" y="3291548"/>
              <a:ext cx="126145" cy="165524"/>
            </a:xfrm>
            <a:custGeom>
              <a:avLst/>
              <a:gdLst/>
              <a:ahLst/>
              <a:cxnLst/>
              <a:rect l="l" t="t" r="r" b="b"/>
              <a:pathLst>
                <a:path w="1384" h="1816" extrusionOk="0">
                  <a:moveTo>
                    <a:pt x="449" y="1"/>
                  </a:moveTo>
                  <a:cubicBezTo>
                    <a:pt x="442" y="1"/>
                    <a:pt x="434" y="1"/>
                    <a:pt x="426" y="2"/>
                  </a:cubicBezTo>
                  <a:cubicBezTo>
                    <a:pt x="1" y="42"/>
                    <a:pt x="305" y="1511"/>
                    <a:pt x="305" y="1511"/>
                  </a:cubicBezTo>
                  <a:lnTo>
                    <a:pt x="816" y="1815"/>
                  </a:lnTo>
                  <a:lnTo>
                    <a:pt x="1384" y="1582"/>
                  </a:lnTo>
                  <a:cubicBezTo>
                    <a:pt x="593" y="911"/>
                    <a:pt x="842" y="1"/>
                    <a:pt x="449" y="1"/>
                  </a:cubicBez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6405918" y="3246978"/>
              <a:ext cx="310349" cy="309446"/>
            </a:xfrm>
            <a:custGeom>
              <a:avLst/>
              <a:gdLst/>
              <a:ahLst/>
              <a:cxnLst/>
              <a:rect l="l" t="t" r="r" b="b"/>
              <a:pathLst>
                <a:path w="3405" h="3395" extrusionOk="0">
                  <a:moveTo>
                    <a:pt x="299" y="0"/>
                  </a:moveTo>
                  <a:cubicBezTo>
                    <a:pt x="230" y="0"/>
                    <a:pt x="160" y="27"/>
                    <a:pt x="107" y="80"/>
                  </a:cubicBezTo>
                  <a:cubicBezTo>
                    <a:pt x="1" y="182"/>
                    <a:pt x="1" y="354"/>
                    <a:pt x="102" y="460"/>
                  </a:cubicBezTo>
                  <a:lnTo>
                    <a:pt x="2913" y="3312"/>
                  </a:lnTo>
                  <a:cubicBezTo>
                    <a:pt x="2968" y="3367"/>
                    <a:pt x="3038" y="3394"/>
                    <a:pt x="3108" y="3394"/>
                  </a:cubicBezTo>
                  <a:cubicBezTo>
                    <a:pt x="3175" y="3394"/>
                    <a:pt x="3241" y="3369"/>
                    <a:pt x="3293" y="3317"/>
                  </a:cubicBezTo>
                  <a:cubicBezTo>
                    <a:pt x="3400" y="3211"/>
                    <a:pt x="3405" y="3039"/>
                    <a:pt x="3298" y="2932"/>
                  </a:cubicBezTo>
                  <a:lnTo>
                    <a:pt x="487" y="80"/>
                  </a:lnTo>
                  <a:cubicBezTo>
                    <a:pt x="436" y="27"/>
                    <a:pt x="368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966031" y="4393769"/>
              <a:ext cx="154764" cy="191227"/>
            </a:xfrm>
            <a:custGeom>
              <a:avLst/>
              <a:gdLst/>
              <a:ahLst/>
              <a:cxnLst/>
              <a:rect l="l" t="t" r="r" b="b"/>
              <a:pathLst>
                <a:path w="1698" h="2098" extrusionOk="0">
                  <a:moveTo>
                    <a:pt x="355" y="0"/>
                  </a:moveTo>
                  <a:lnTo>
                    <a:pt x="0" y="274"/>
                  </a:lnTo>
                  <a:lnTo>
                    <a:pt x="664" y="2097"/>
                  </a:lnTo>
                  <a:lnTo>
                    <a:pt x="1606" y="1727"/>
                  </a:lnTo>
                  <a:lnTo>
                    <a:pt x="1697" y="233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E07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621109" y="3115729"/>
              <a:ext cx="993298" cy="1154383"/>
            </a:xfrm>
            <a:custGeom>
              <a:avLst/>
              <a:gdLst/>
              <a:ahLst/>
              <a:cxnLst/>
              <a:rect l="l" t="t" r="r" b="b"/>
              <a:pathLst>
                <a:path w="10898" h="12665" extrusionOk="0">
                  <a:moveTo>
                    <a:pt x="9974" y="1"/>
                  </a:moveTo>
                  <a:cubicBezTo>
                    <a:pt x="6428" y="56"/>
                    <a:pt x="5846" y="7862"/>
                    <a:pt x="5846" y="7862"/>
                  </a:cubicBezTo>
                  <a:cubicBezTo>
                    <a:pt x="5846" y="7862"/>
                    <a:pt x="4380" y="5152"/>
                    <a:pt x="3016" y="5152"/>
                  </a:cubicBezTo>
                  <a:cubicBezTo>
                    <a:pt x="2980" y="5152"/>
                    <a:pt x="2944" y="5153"/>
                    <a:pt x="2908" y="5157"/>
                  </a:cubicBezTo>
                  <a:lnTo>
                    <a:pt x="1018" y="6317"/>
                  </a:lnTo>
                  <a:cubicBezTo>
                    <a:pt x="1018" y="6317"/>
                    <a:pt x="0" y="9873"/>
                    <a:pt x="5496" y="12153"/>
                  </a:cubicBezTo>
                  <a:cubicBezTo>
                    <a:pt x="6361" y="12513"/>
                    <a:pt x="7082" y="12664"/>
                    <a:pt x="7683" y="12664"/>
                  </a:cubicBezTo>
                  <a:cubicBezTo>
                    <a:pt x="10898" y="12664"/>
                    <a:pt x="10678" y="8328"/>
                    <a:pt x="10678" y="8328"/>
                  </a:cubicBezTo>
                  <a:lnTo>
                    <a:pt x="9974" y="1"/>
                  </a:ln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940569" y="3115729"/>
              <a:ext cx="1344115" cy="1251364"/>
            </a:xfrm>
            <a:custGeom>
              <a:avLst/>
              <a:gdLst/>
              <a:ahLst/>
              <a:cxnLst/>
              <a:rect l="l" t="t" r="r" b="b"/>
              <a:pathLst>
                <a:path w="14747" h="13729" extrusionOk="0">
                  <a:moveTo>
                    <a:pt x="9306" y="1"/>
                  </a:moveTo>
                  <a:cubicBezTo>
                    <a:pt x="9290" y="1"/>
                    <a:pt x="9281" y="1"/>
                    <a:pt x="9281" y="1"/>
                  </a:cubicBezTo>
                  <a:lnTo>
                    <a:pt x="6469" y="1"/>
                  </a:lnTo>
                  <a:cubicBezTo>
                    <a:pt x="6469" y="1"/>
                    <a:pt x="5294" y="1470"/>
                    <a:pt x="3531" y="3319"/>
                  </a:cubicBezTo>
                  <a:cubicBezTo>
                    <a:pt x="1" y="7016"/>
                    <a:pt x="2564" y="8815"/>
                    <a:pt x="2564" y="8815"/>
                  </a:cubicBezTo>
                  <a:lnTo>
                    <a:pt x="2858" y="13728"/>
                  </a:lnTo>
                  <a:lnTo>
                    <a:pt x="10917" y="13728"/>
                  </a:lnTo>
                  <a:cubicBezTo>
                    <a:pt x="10917" y="13728"/>
                    <a:pt x="14747" y="3633"/>
                    <a:pt x="13095" y="902"/>
                  </a:cubicBezTo>
                  <a:cubicBezTo>
                    <a:pt x="12567" y="23"/>
                    <a:pt x="9611" y="1"/>
                    <a:pt x="930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7964209" y="3197942"/>
              <a:ext cx="722598" cy="1354087"/>
            </a:xfrm>
            <a:custGeom>
              <a:avLst/>
              <a:gdLst/>
              <a:ahLst/>
              <a:cxnLst/>
              <a:rect l="l" t="t" r="r" b="b"/>
              <a:pathLst>
                <a:path w="7928" h="14856" extrusionOk="0">
                  <a:moveTo>
                    <a:pt x="1864" y="0"/>
                  </a:moveTo>
                  <a:lnTo>
                    <a:pt x="735" y="6150"/>
                  </a:lnTo>
                  <a:lnTo>
                    <a:pt x="2862" y="8313"/>
                  </a:lnTo>
                  <a:cubicBezTo>
                    <a:pt x="2052" y="8586"/>
                    <a:pt x="2629" y="9164"/>
                    <a:pt x="2629" y="9164"/>
                  </a:cubicBezTo>
                  <a:cubicBezTo>
                    <a:pt x="0" y="10825"/>
                    <a:pt x="193" y="13262"/>
                    <a:pt x="193" y="13262"/>
                  </a:cubicBezTo>
                  <a:lnTo>
                    <a:pt x="1626" y="14847"/>
                  </a:lnTo>
                  <a:cubicBezTo>
                    <a:pt x="1665" y="14853"/>
                    <a:pt x="1707" y="14856"/>
                    <a:pt x="1753" y="14856"/>
                  </a:cubicBezTo>
                  <a:cubicBezTo>
                    <a:pt x="2982" y="14856"/>
                    <a:pt x="6634" y="12904"/>
                    <a:pt x="7269" y="9554"/>
                  </a:cubicBezTo>
                  <a:cubicBezTo>
                    <a:pt x="7928" y="6074"/>
                    <a:pt x="1864" y="0"/>
                    <a:pt x="18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399936" y="3036341"/>
              <a:ext cx="510685" cy="150120"/>
            </a:xfrm>
            <a:custGeom>
              <a:avLst/>
              <a:gdLst/>
              <a:ahLst/>
              <a:cxnLst/>
              <a:rect l="l" t="t" r="r" b="b"/>
              <a:pathLst>
                <a:path w="5603" h="1647" extrusionOk="0">
                  <a:moveTo>
                    <a:pt x="3744" y="1"/>
                  </a:moveTo>
                  <a:cubicBezTo>
                    <a:pt x="3238" y="1"/>
                    <a:pt x="2653" y="38"/>
                    <a:pt x="2027" y="71"/>
                  </a:cubicBezTo>
                  <a:cubicBezTo>
                    <a:pt x="1" y="173"/>
                    <a:pt x="1318" y="1647"/>
                    <a:pt x="1318" y="1647"/>
                  </a:cubicBezTo>
                  <a:lnTo>
                    <a:pt x="5477" y="1044"/>
                  </a:lnTo>
                  <a:cubicBezTo>
                    <a:pt x="5603" y="190"/>
                    <a:pt x="4875" y="1"/>
                    <a:pt x="37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055502" y="4366972"/>
              <a:ext cx="1052360" cy="362949"/>
            </a:xfrm>
            <a:custGeom>
              <a:avLst/>
              <a:gdLst/>
              <a:ahLst/>
              <a:cxnLst/>
              <a:rect l="l" t="t" r="r" b="b"/>
              <a:pathLst>
                <a:path w="11546" h="3982" extrusionOk="0">
                  <a:moveTo>
                    <a:pt x="1597" y="0"/>
                  </a:moveTo>
                  <a:cubicBezTo>
                    <a:pt x="168" y="2579"/>
                    <a:pt x="1" y="3982"/>
                    <a:pt x="1" y="3982"/>
                  </a:cubicBezTo>
                  <a:lnTo>
                    <a:pt x="11545" y="3982"/>
                  </a:lnTo>
                  <a:cubicBezTo>
                    <a:pt x="11545" y="3982"/>
                    <a:pt x="10639" y="1550"/>
                    <a:pt x="9656" y="0"/>
                  </a:cubicBezTo>
                  <a:close/>
                </a:path>
              </a:pathLst>
            </a:custGeom>
            <a:solidFill>
              <a:srgbClr val="463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916176" y="4465318"/>
              <a:ext cx="77656" cy="38829"/>
            </a:xfrm>
            <a:custGeom>
              <a:avLst/>
              <a:gdLst/>
              <a:ahLst/>
              <a:cxnLst/>
              <a:rect l="l" t="t" r="r" b="b"/>
              <a:pathLst>
                <a:path w="852" h="426" fill="none" extrusionOk="0">
                  <a:moveTo>
                    <a:pt x="0" y="426"/>
                  </a:moveTo>
                  <a:lnTo>
                    <a:pt x="851" y="0"/>
                  </a:lnTo>
                </a:path>
              </a:pathLst>
            </a:custGeom>
            <a:noFill/>
            <a:ln w="9525" cap="flat" cmpd="sng">
              <a:solidFill>
                <a:srgbClr val="E07F86"/>
              </a:solidFill>
              <a:prstDash val="solid"/>
              <a:miter lim="50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871333" y="4411633"/>
              <a:ext cx="150663" cy="94976"/>
            </a:xfrm>
            <a:custGeom>
              <a:avLst/>
              <a:gdLst/>
              <a:ahLst/>
              <a:cxnLst/>
              <a:rect l="l" t="t" r="r" b="b"/>
              <a:pathLst>
                <a:path w="1653" h="1042" extrusionOk="0">
                  <a:moveTo>
                    <a:pt x="1287" y="0"/>
                  </a:moveTo>
                  <a:cubicBezTo>
                    <a:pt x="1245" y="0"/>
                    <a:pt x="1202" y="9"/>
                    <a:pt x="1161" y="27"/>
                  </a:cubicBezTo>
                  <a:lnTo>
                    <a:pt x="239" y="427"/>
                  </a:lnTo>
                  <a:cubicBezTo>
                    <a:pt x="77" y="498"/>
                    <a:pt x="1" y="685"/>
                    <a:pt x="72" y="848"/>
                  </a:cubicBezTo>
                  <a:cubicBezTo>
                    <a:pt x="125" y="968"/>
                    <a:pt x="242" y="1041"/>
                    <a:pt x="366" y="1041"/>
                  </a:cubicBezTo>
                  <a:cubicBezTo>
                    <a:pt x="408" y="1041"/>
                    <a:pt x="451" y="1033"/>
                    <a:pt x="492" y="1015"/>
                  </a:cubicBezTo>
                  <a:lnTo>
                    <a:pt x="1414" y="615"/>
                  </a:lnTo>
                  <a:cubicBezTo>
                    <a:pt x="1576" y="544"/>
                    <a:pt x="1652" y="356"/>
                    <a:pt x="1581" y="194"/>
                  </a:cubicBezTo>
                  <a:cubicBezTo>
                    <a:pt x="1528" y="73"/>
                    <a:pt x="1411" y="0"/>
                    <a:pt x="1287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934131" y="4513169"/>
              <a:ext cx="136353" cy="83491"/>
            </a:xfrm>
            <a:custGeom>
              <a:avLst/>
              <a:gdLst/>
              <a:ahLst/>
              <a:cxnLst/>
              <a:rect l="l" t="t" r="r" b="b"/>
              <a:pathLst>
                <a:path w="1496" h="916" extrusionOk="0">
                  <a:moveTo>
                    <a:pt x="1145" y="1"/>
                  </a:moveTo>
                  <a:cubicBezTo>
                    <a:pt x="1111" y="1"/>
                    <a:pt x="1078" y="6"/>
                    <a:pt x="1044" y="17"/>
                  </a:cubicBezTo>
                  <a:lnTo>
                    <a:pt x="254" y="291"/>
                  </a:lnTo>
                  <a:cubicBezTo>
                    <a:pt x="87" y="347"/>
                    <a:pt x="1" y="529"/>
                    <a:pt x="56" y="696"/>
                  </a:cubicBezTo>
                  <a:cubicBezTo>
                    <a:pt x="101" y="830"/>
                    <a:pt x="227" y="915"/>
                    <a:pt x="364" y="915"/>
                  </a:cubicBezTo>
                  <a:cubicBezTo>
                    <a:pt x="398" y="915"/>
                    <a:pt x="432" y="910"/>
                    <a:pt x="467" y="899"/>
                  </a:cubicBezTo>
                  <a:lnTo>
                    <a:pt x="1252" y="630"/>
                  </a:lnTo>
                  <a:cubicBezTo>
                    <a:pt x="1292" y="615"/>
                    <a:pt x="1328" y="595"/>
                    <a:pt x="1358" y="564"/>
                  </a:cubicBezTo>
                  <a:cubicBezTo>
                    <a:pt x="1455" y="483"/>
                    <a:pt x="1495" y="347"/>
                    <a:pt x="1455" y="220"/>
                  </a:cubicBezTo>
                  <a:cubicBezTo>
                    <a:pt x="1406" y="86"/>
                    <a:pt x="1279" y="1"/>
                    <a:pt x="1145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978974" y="4568312"/>
              <a:ext cx="95155" cy="55873"/>
            </a:xfrm>
            <a:custGeom>
              <a:avLst/>
              <a:gdLst/>
              <a:ahLst/>
              <a:cxnLst/>
              <a:rect l="l" t="t" r="r" b="b"/>
              <a:pathLst>
                <a:path w="1044" h="613" extrusionOk="0">
                  <a:moveTo>
                    <a:pt x="792" y="1"/>
                  </a:moveTo>
                  <a:cubicBezTo>
                    <a:pt x="771" y="1"/>
                    <a:pt x="750" y="4"/>
                    <a:pt x="730" y="10"/>
                  </a:cubicBezTo>
                  <a:lnTo>
                    <a:pt x="182" y="182"/>
                  </a:lnTo>
                  <a:cubicBezTo>
                    <a:pt x="66" y="218"/>
                    <a:pt x="0" y="339"/>
                    <a:pt x="36" y="456"/>
                  </a:cubicBezTo>
                  <a:cubicBezTo>
                    <a:pt x="65" y="551"/>
                    <a:pt x="154" y="612"/>
                    <a:pt x="250" y="612"/>
                  </a:cubicBezTo>
                  <a:cubicBezTo>
                    <a:pt x="271" y="612"/>
                    <a:pt x="293" y="609"/>
                    <a:pt x="314" y="603"/>
                  </a:cubicBezTo>
                  <a:lnTo>
                    <a:pt x="861" y="436"/>
                  </a:lnTo>
                  <a:cubicBezTo>
                    <a:pt x="978" y="400"/>
                    <a:pt x="1044" y="273"/>
                    <a:pt x="1008" y="157"/>
                  </a:cubicBezTo>
                  <a:cubicBezTo>
                    <a:pt x="979" y="65"/>
                    <a:pt x="888" y="1"/>
                    <a:pt x="79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899952" y="4457935"/>
              <a:ext cx="148749" cy="99715"/>
            </a:xfrm>
            <a:custGeom>
              <a:avLst/>
              <a:gdLst/>
              <a:ahLst/>
              <a:cxnLst/>
              <a:rect l="l" t="t" r="r" b="b"/>
              <a:pathLst>
                <a:path w="1632" h="1094" extrusionOk="0">
                  <a:moveTo>
                    <a:pt x="1268" y="1"/>
                  </a:moveTo>
                  <a:cubicBezTo>
                    <a:pt x="1220" y="1"/>
                    <a:pt x="1171" y="12"/>
                    <a:pt x="1125" y="36"/>
                  </a:cubicBezTo>
                  <a:lnTo>
                    <a:pt x="224" y="486"/>
                  </a:lnTo>
                  <a:cubicBezTo>
                    <a:pt x="67" y="562"/>
                    <a:pt x="1" y="755"/>
                    <a:pt x="82" y="917"/>
                  </a:cubicBezTo>
                  <a:cubicBezTo>
                    <a:pt x="136" y="1028"/>
                    <a:pt x="248" y="1094"/>
                    <a:pt x="366" y="1094"/>
                  </a:cubicBezTo>
                  <a:cubicBezTo>
                    <a:pt x="415" y="1094"/>
                    <a:pt x="465" y="1083"/>
                    <a:pt x="513" y="1059"/>
                  </a:cubicBezTo>
                  <a:lnTo>
                    <a:pt x="1409" y="613"/>
                  </a:lnTo>
                  <a:cubicBezTo>
                    <a:pt x="1571" y="532"/>
                    <a:pt x="1632" y="340"/>
                    <a:pt x="1556" y="183"/>
                  </a:cubicBezTo>
                  <a:cubicBezTo>
                    <a:pt x="1499" y="68"/>
                    <a:pt x="1385" y="1"/>
                    <a:pt x="1268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6644624" y="3514034"/>
              <a:ext cx="241534" cy="177555"/>
            </a:xfrm>
            <a:custGeom>
              <a:avLst/>
              <a:gdLst/>
              <a:ahLst/>
              <a:cxnLst/>
              <a:rect l="l" t="t" r="r" b="b"/>
              <a:pathLst>
                <a:path w="2650" h="1948" extrusionOk="0">
                  <a:moveTo>
                    <a:pt x="1913" y="0"/>
                  </a:moveTo>
                  <a:cubicBezTo>
                    <a:pt x="1561" y="0"/>
                    <a:pt x="1234" y="440"/>
                    <a:pt x="933" y="625"/>
                  </a:cubicBezTo>
                  <a:cubicBezTo>
                    <a:pt x="431" y="939"/>
                    <a:pt x="1" y="1319"/>
                    <a:pt x="760" y="1947"/>
                  </a:cubicBezTo>
                  <a:lnTo>
                    <a:pt x="2650" y="787"/>
                  </a:lnTo>
                  <a:cubicBezTo>
                    <a:pt x="2393" y="195"/>
                    <a:pt x="2147" y="0"/>
                    <a:pt x="1913" y="0"/>
                  </a:cubicBezTo>
                  <a:close/>
                </a:path>
              </a:pathLst>
            </a:custGeom>
            <a:solidFill>
              <a:srgbClr val="EFD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6457597" y="3396912"/>
              <a:ext cx="213462" cy="146018"/>
            </a:xfrm>
            <a:custGeom>
              <a:avLst/>
              <a:gdLst/>
              <a:ahLst/>
              <a:cxnLst/>
              <a:rect l="l" t="t" r="r" b="b"/>
              <a:pathLst>
                <a:path w="2342" h="1602" extrusionOk="0">
                  <a:moveTo>
                    <a:pt x="295" y="1"/>
                  </a:moveTo>
                  <a:cubicBezTo>
                    <a:pt x="133" y="1"/>
                    <a:pt x="1" y="127"/>
                    <a:pt x="1" y="289"/>
                  </a:cubicBezTo>
                  <a:cubicBezTo>
                    <a:pt x="1" y="446"/>
                    <a:pt x="133" y="578"/>
                    <a:pt x="295" y="578"/>
                  </a:cubicBezTo>
                  <a:lnTo>
                    <a:pt x="771" y="578"/>
                  </a:lnTo>
                  <a:cubicBezTo>
                    <a:pt x="614" y="578"/>
                    <a:pt x="482" y="710"/>
                    <a:pt x="482" y="867"/>
                  </a:cubicBezTo>
                  <a:cubicBezTo>
                    <a:pt x="482" y="1024"/>
                    <a:pt x="614" y="1155"/>
                    <a:pt x="771" y="1155"/>
                  </a:cubicBezTo>
                  <a:lnTo>
                    <a:pt x="1207" y="1155"/>
                  </a:lnTo>
                  <a:cubicBezTo>
                    <a:pt x="1131" y="1196"/>
                    <a:pt x="1075" y="1272"/>
                    <a:pt x="1075" y="1368"/>
                  </a:cubicBezTo>
                  <a:cubicBezTo>
                    <a:pt x="1075" y="1495"/>
                    <a:pt x="1181" y="1601"/>
                    <a:pt x="1313" y="1601"/>
                  </a:cubicBezTo>
                  <a:lnTo>
                    <a:pt x="2103" y="1601"/>
                  </a:lnTo>
                  <a:cubicBezTo>
                    <a:pt x="2235" y="1601"/>
                    <a:pt x="2341" y="1495"/>
                    <a:pt x="2341" y="1368"/>
                  </a:cubicBezTo>
                  <a:cubicBezTo>
                    <a:pt x="2341" y="1237"/>
                    <a:pt x="2235" y="1130"/>
                    <a:pt x="2103" y="1130"/>
                  </a:cubicBezTo>
                  <a:lnTo>
                    <a:pt x="1860" y="1130"/>
                  </a:lnTo>
                  <a:cubicBezTo>
                    <a:pt x="1961" y="1085"/>
                    <a:pt x="2032" y="983"/>
                    <a:pt x="2032" y="867"/>
                  </a:cubicBezTo>
                  <a:cubicBezTo>
                    <a:pt x="2032" y="710"/>
                    <a:pt x="1901" y="578"/>
                    <a:pt x="1744" y="578"/>
                  </a:cubicBezTo>
                  <a:lnTo>
                    <a:pt x="1262" y="578"/>
                  </a:lnTo>
                  <a:cubicBezTo>
                    <a:pt x="1424" y="578"/>
                    <a:pt x="1551" y="446"/>
                    <a:pt x="1551" y="289"/>
                  </a:cubicBezTo>
                  <a:cubicBezTo>
                    <a:pt x="1551" y="127"/>
                    <a:pt x="1424" y="1"/>
                    <a:pt x="1262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6607255" y="3542836"/>
              <a:ext cx="79934" cy="32357"/>
            </a:xfrm>
            <a:custGeom>
              <a:avLst/>
              <a:gdLst/>
              <a:ahLst/>
              <a:cxnLst/>
              <a:rect l="l" t="t" r="r" b="b"/>
              <a:pathLst>
                <a:path w="877" h="355" extrusionOk="0">
                  <a:moveTo>
                    <a:pt x="178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4"/>
                    <a:pt x="81" y="355"/>
                    <a:pt x="178" y="355"/>
                  </a:cubicBezTo>
                  <a:lnTo>
                    <a:pt x="699" y="355"/>
                  </a:lnTo>
                  <a:cubicBezTo>
                    <a:pt x="796" y="355"/>
                    <a:pt x="877" y="274"/>
                    <a:pt x="877" y="178"/>
                  </a:cubicBezTo>
                  <a:cubicBezTo>
                    <a:pt x="877" y="81"/>
                    <a:pt x="796" y="0"/>
                    <a:pt x="699" y="0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7432747" y="2454561"/>
              <a:ext cx="456272" cy="541325"/>
            </a:xfrm>
            <a:custGeom>
              <a:avLst/>
              <a:gdLst/>
              <a:ahLst/>
              <a:cxnLst/>
              <a:rect l="l" t="t" r="r" b="b"/>
              <a:pathLst>
                <a:path w="5006" h="5939" extrusionOk="0">
                  <a:moveTo>
                    <a:pt x="1226" y="1"/>
                  </a:moveTo>
                  <a:cubicBezTo>
                    <a:pt x="1090" y="295"/>
                    <a:pt x="968" y="578"/>
                    <a:pt x="862" y="852"/>
                  </a:cubicBezTo>
                  <a:cubicBezTo>
                    <a:pt x="887" y="948"/>
                    <a:pt x="1059" y="1115"/>
                    <a:pt x="1024" y="1328"/>
                  </a:cubicBezTo>
                  <a:cubicBezTo>
                    <a:pt x="902" y="2062"/>
                    <a:pt x="401" y="2574"/>
                    <a:pt x="239" y="3091"/>
                  </a:cubicBezTo>
                  <a:cubicBezTo>
                    <a:pt x="234" y="3101"/>
                    <a:pt x="234" y="3111"/>
                    <a:pt x="234" y="3116"/>
                  </a:cubicBezTo>
                  <a:cubicBezTo>
                    <a:pt x="1" y="4909"/>
                    <a:pt x="730" y="5699"/>
                    <a:pt x="1616" y="5887"/>
                  </a:cubicBezTo>
                  <a:cubicBezTo>
                    <a:pt x="1780" y="5922"/>
                    <a:pt x="1946" y="5939"/>
                    <a:pt x="2111" y="5939"/>
                  </a:cubicBezTo>
                  <a:cubicBezTo>
                    <a:pt x="3010" y="5939"/>
                    <a:pt x="3898" y="5425"/>
                    <a:pt x="4403" y="4372"/>
                  </a:cubicBezTo>
                  <a:cubicBezTo>
                    <a:pt x="5005" y="3121"/>
                    <a:pt x="4980" y="1140"/>
                    <a:pt x="4980" y="1140"/>
                  </a:cubicBezTo>
                  <a:lnTo>
                    <a:pt x="1226" y="1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7712560" y="2510889"/>
              <a:ext cx="294216" cy="303886"/>
            </a:xfrm>
            <a:custGeom>
              <a:avLst/>
              <a:gdLst/>
              <a:ahLst/>
              <a:cxnLst/>
              <a:rect l="l" t="t" r="r" b="b"/>
              <a:pathLst>
                <a:path w="3228" h="3334" extrusionOk="0">
                  <a:moveTo>
                    <a:pt x="1368" y="1"/>
                  </a:moveTo>
                  <a:lnTo>
                    <a:pt x="1054" y="350"/>
                  </a:lnTo>
                  <a:cubicBezTo>
                    <a:pt x="0" y="2837"/>
                    <a:pt x="1444" y="3334"/>
                    <a:pt x="1444" y="3334"/>
                  </a:cubicBezTo>
                  <a:lnTo>
                    <a:pt x="2386" y="1738"/>
                  </a:lnTo>
                  <a:lnTo>
                    <a:pt x="3227" y="143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7813183" y="2669208"/>
              <a:ext cx="187576" cy="173454"/>
            </a:xfrm>
            <a:custGeom>
              <a:avLst/>
              <a:gdLst/>
              <a:ahLst/>
              <a:cxnLst/>
              <a:rect l="l" t="t" r="r" b="b"/>
              <a:pathLst>
                <a:path w="2058" h="1903" extrusionOk="0">
                  <a:moveTo>
                    <a:pt x="1277" y="1"/>
                  </a:moveTo>
                  <a:cubicBezTo>
                    <a:pt x="1049" y="1"/>
                    <a:pt x="796" y="180"/>
                    <a:pt x="573" y="518"/>
                  </a:cubicBezTo>
                  <a:cubicBezTo>
                    <a:pt x="573" y="518"/>
                    <a:pt x="1" y="1607"/>
                    <a:pt x="649" y="1850"/>
                  </a:cubicBezTo>
                  <a:cubicBezTo>
                    <a:pt x="742" y="1886"/>
                    <a:pt x="838" y="1902"/>
                    <a:pt x="933" y="1902"/>
                  </a:cubicBezTo>
                  <a:cubicBezTo>
                    <a:pt x="1504" y="1902"/>
                    <a:pt x="2058" y="1308"/>
                    <a:pt x="1850" y="609"/>
                  </a:cubicBezTo>
                  <a:cubicBezTo>
                    <a:pt x="1725" y="196"/>
                    <a:pt x="1514" y="1"/>
                    <a:pt x="1277" y="1"/>
                  </a:cubicBez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7441042" y="2371436"/>
              <a:ext cx="532469" cy="224041"/>
            </a:xfrm>
            <a:custGeom>
              <a:avLst/>
              <a:gdLst/>
              <a:ahLst/>
              <a:cxnLst/>
              <a:rect l="l" t="t" r="r" b="b"/>
              <a:pathLst>
                <a:path w="5842" h="2458" extrusionOk="0">
                  <a:moveTo>
                    <a:pt x="1135" y="1"/>
                  </a:moveTo>
                  <a:lnTo>
                    <a:pt x="1" y="1252"/>
                  </a:lnTo>
                  <a:lnTo>
                    <a:pt x="502" y="2453"/>
                  </a:lnTo>
                  <a:cubicBezTo>
                    <a:pt x="527" y="2456"/>
                    <a:pt x="553" y="2457"/>
                    <a:pt x="580" y="2457"/>
                  </a:cubicBezTo>
                  <a:cubicBezTo>
                    <a:pt x="1325" y="2457"/>
                    <a:pt x="2548" y="1328"/>
                    <a:pt x="2549" y="1328"/>
                  </a:cubicBezTo>
                  <a:lnTo>
                    <a:pt x="2549" y="1328"/>
                  </a:lnTo>
                  <a:cubicBezTo>
                    <a:pt x="2549" y="1328"/>
                    <a:pt x="2360" y="2177"/>
                    <a:pt x="3074" y="2177"/>
                  </a:cubicBezTo>
                  <a:cubicBezTo>
                    <a:pt x="3295" y="2177"/>
                    <a:pt x="3604" y="2095"/>
                    <a:pt x="4033" y="1880"/>
                  </a:cubicBezTo>
                  <a:cubicBezTo>
                    <a:pt x="5841" y="979"/>
                    <a:pt x="3764" y="594"/>
                    <a:pt x="3764" y="594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7396746" y="2590367"/>
              <a:ext cx="168163" cy="182842"/>
            </a:xfrm>
            <a:custGeom>
              <a:avLst/>
              <a:gdLst/>
              <a:ahLst/>
              <a:cxnLst/>
              <a:rect l="l" t="t" r="r" b="b"/>
              <a:pathLst>
                <a:path w="1845" h="2006" extrusionOk="0">
                  <a:moveTo>
                    <a:pt x="1383" y="0"/>
                  </a:moveTo>
                  <a:cubicBezTo>
                    <a:pt x="1186" y="527"/>
                    <a:pt x="178" y="1170"/>
                    <a:pt x="51" y="1530"/>
                  </a:cubicBezTo>
                  <a:cubicBezTo>
                    <a:pt x="46" y="1535"/>
                    <a:pt x="46" y="1545"/>
                    <a:pt x="46" y="1555"/>
                  </a:cubicBezTo>
                  <a:cubicBezTo>
                    <a:pt x="0" y="1737"/>
                    <a:pt x="294" y="1849"/>
                    <a:pt x="588" y="1920"/>
                  </a:cubicBezTo>
                  <a:lnTo>
                    <a:pt x="598" y="1920"/>
                  </a:lnTo>
                  <a:cubicBezTo>
                    <a:pt x="872" y="1981"/>
                    <a:pt x="1140" y="2006"/>
                    <a:pt x="1140" y="2006"/>
                  </a:cubicBezTo>
                  <a:lnTo>
                    <a:pt x="1844" y="871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4B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"/>
          <p:cNvSpPr/>
          <p:nvPr/>
        </p:nvSpPr>
        <p:spPr>
          <a:xfrm rot="10613910">
            <a:off x="6810434" y="2627444"/>
            <a:ext cx="234644" cy="373701"/>
          </a:xfrm>
          <a:prstGeom prst="triangle">
            <a:avLst>
              <a:gd name="adj" fmla="val 0"/>
            </a:avLst>
          </a:prstGeom>
          <a:solidFill>
            <a:srgbClr val="FFD5D5"/>
          </a:solidFill>
          <a:ln w="76200" cap="flat" cmpd="sng">
            <a:solidFill>
              <a:srgbClr val="FFD5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4721066" y="1289553"/>
            <a:ext cx="3041729" cy="1351880"/>
          </a:xfrm>
          <a:prstGeom prst="roundRect">
            <a:avLst>
              <a:gd name="adj" fmla="val 16667"/>
            </a:avLst>
          </a:prstGeom>
          <a:solidFill>
            <a:srgbClr val="FFD5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"/>
          <p:cNvSpPr txBox="1"/>
          <p:nvPr/>
        </p:nvSpPr>
        <p:spPr>
          <a:xfrm>
            <a:off x="779324" y="3677075"/>
            <a:ext cx="571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즉, 추천 시스템(recommender system)은 </a:t>
            </a:r>
            <a:br>
              <a:rPr lang="en" sz="15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 b="1" i="0" u="none" strike="noStrike" cap="none">
                <a:solidFill>
                  <a:schemeClr val="accent2"/>
                </a:solidFill>
              </a:rPr>
              <a:t>사용자(user)가 선호하는 상품(item)을 예측</a:t>
            </a:r>
            <a:r>
              <a:rPr lang="en" sz="15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하는 시스템이다.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" descr="Free Window Icon - Download in Fla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0448" y="1404283"/>
            <a:ext cx="1104323" cy="110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5072" y="1498493"/>
            <a:ext cx="526576" cy="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2531" y="1980566"/>
            <a:ext cx="410441" cy="4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5517" y="1498493"/>
            <a:ext cx="436274" cy="4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" descr="Click - Free education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7168" y="1912796"/>
            <a:ext cx="545982" cy="54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"/>
          <p:cNvSpPr/>
          <p:nvPr/>
        </p:nvSpPr>
        <p:spPr>
          <a:xfrm>
            <a:off x="979053" y="2033553"/>
            <a:ext cx="5357091" cy="24460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"/>
          <p:cNvSpPr/>
          <p:nvPr/>
        </p:nvSpPr>
        <p:spPr>
          <a:xfrm>
            <a:off x="798945" y="1487055"/>
            <a:ext cx="7546110" cy="31588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추천 시스템이란?</a:t>
            </a:r>
            <a:endParaRPr sz="2800" b="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289" name="Google Shape;289;p5"/>
          <p:cNvGrpSpPr/>
          <p:nvPr/>
        </p:nvGrpSpPr>
        <p:grpSpPr>
          <a:xfrm>
            <a:off x="3371273" y="1190793"/>
            <a:ext cx="2401454" cy="572700"/>
            <a:chOff x="1108416" y="1378510"/>
            <a:chExt cx="2068840" cy="572700"/>
          </a:xfrm>
        </p:grpSpPr>
        <p:sp>
          <p:nvSpPr>
            <p:cNvPr id="290" name="Google Shape;290;p5"/>
            <p:cNvSpPr/>
            <p:nvPr/>
          </p:nvSpPr>
          <p:spPr>
            <a:xfrm flipH="1">
              <a:off x="1108416" y="1378510"/>
              <a:ext cx="2068840" cy="57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 txBox="1"/>
            <p:nvPr/>
          </p:nvSpPr>
          <p:spPr>
            <a:xfrm flipH="1">
              <a:off x="1108416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</a:rPr>
                <a:t>추천시스템 알고리즘</a:t>
              </a:r>
              <a:endParaRPr sz="16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292" name="Google Shape;292;p5"/>
          <p:cNvGrpSpPr/>
          <p:nvPr/>
        </p:nvGrpSpPr>
        <p:grpSpPr>
          <a:xfrm>
            <a:off x="6556727" y="1820914"/>
            <a:ext cx="1528670" cy="434949"/>
            <a:chOff x="457199" y="1095375"/>
            <a:chExt cx="1980300" cy="952500"/>
          </a:xfrm>
        </p:grpSpPr>
        <p:sp>
          <p:nvSpPr>
            <p:cNvPr id="293" name="Google Shape;293;p5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294" name="Google Shape;294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추천시스템</a:t>
              </a:r>
              <a:r>
                <a:rPr lang="en" sz="1400" b="1" i="0" u="none" strike="noStrike" cap="none">
                  <a:solidFill>
                    <a:schemeClr val="lt1"/>
                  </a:solidFill>
                </a:rPr>
                <a:t> 심화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</p:grpSp>
      <p:cxnSp>
        <p:nvCxnSpPr>
          <p:cNvPr id="295" name="Google Shape;295;p5"/>
          <p:cNvCxnSpPr/>
          <p:nvPr/>
        </p:nvCxnSpPr>
        <p:spPr>
          <a:xfrm>
            <a:off x="1963971" y="2364509"/>
            <a:ext cx="34532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5"/>
          <p:cNvCxnSpPr/>
          <p:nvPr/>
        </p:nvCxnSpPr>
        <p:spPr>
          <a:xfrm rot="10800000">
            <a:off x="1963971" y="2177916"/>
            <a:ext cx="0" cy="466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5"/>
          <p:cNvCxnSpPr/>
          <p:nvPr/>
        </p:nvCxnSpPr>
        <p:spPr>
          <a:xfrm rot="10800000">
            <a:off x="3740778" y="2364509"/>
            <a:ext cx="0" cy="947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5"/>
          <p:cNvCxnSpPr/>
          <p:nvPr/>
        </p:nvCxnSpPr>
        <p:spPr>
          <a:xfrm rot="10800000">
            <a:off x="5417178" y="2364509"/>
            <a:ext cx="0" cy="466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9" name="Google Shape;299;p5"/>
          <p:cNvGrpSpPr/>
          <p:nvPr/>
        </p:nvGrpSpPr>
        <p:grpSpPr>
          <a:xfrm>
            <a:off x="1403928" y="1820914"/>
            <a:ext cx="1528670" cy="434949"/>
            <a:chOff x="457199" y="1095375"/>
            <a:chExt cx="1980300" cy="952500"/>
          </a:xfrm>
        </p:grpSpPr>
        <p:sp>
          <p:nvSpPr>
            <p:cNvPr id="300" name="Google Shape;300;p5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301" name="Google Shape;301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추천시스템</a:t>
              </a:r>
              <a:r>
                <a:rPr lang="en" sz="1400" b="1" i="0" u="none" strike="noStrike" cap="none">
                  <a:solidFill>
                    <a:schemeClr val="lt1"/>
                  </a:solidFill>
                </a:rPr>
                <a:t> 기본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302" name="Google Shape;302;p5"/>
          <p:cNvGrpSpPr/>
          <p:nvPr/>
        </p:nvGrpSpPr>
        <p:grpSpPr>
          <a:xfrm>
            <a:off x="1184590" y="2475435"/>
            <a:ext cx="1530953" cy="692638"/>
            <a:chOff x="457199" y="1095375"/>
            <a:chExt cx="1980300" cy="952500"/>
          </a:xfrm>
        </p:grpSpPr>
        <p:sp>
          <p:nvSpPr>
            <p:cNvPr id="303" name="Google Shape;303;p5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304" name="Google Shape;304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컨텐츠 기반</a:t>
              </a:r>
              <a:br>
                <a:rPr lang="en" sz="1400" b="1" i="0" u="none" strike="noStrike" cap="none">
                  <a:solidFill>
                    <a:srgbClr val="FFFFFF"/>
                  </a:solidFill>
                </a:rPr>
              </a:br>
              <a:r>
                <a:rPr lang="en" sz="1400" b="1" i="0" u="none" strike="noStrike" cap="none">
                  <a:solidFill>
                    <a:srgbClr val="FFFFFF"/>
                  </a:solidFill>
                </a:rPr>
                <a:t>필터링</a:t>
              </a:r>
              <a:endParaRPr b="1"/>
            </a:p>
          </p:txBody>
        </p:sp>
      </p:grpSp>
      <p:grpSp>
        <p:nvGrpSpPr>
          <p:cNvPr id="305" name="Google Shape;305;p5"/>
          <p:cNvGrpSpPr/>
          <p:nvPr/>
        </p:nvGrpSpPr>
        <p:grpSpPr>
          <a:xfrm>
            <a:off x="2921079" y="2492053"/>
            <a:ext cx="1586266" cy="692638"/>
            <a:chOff x="457199" y="1095375"/>
            <a:chExt cx="1980300" cy="952500"/>
          </a:xfrm>
        </p:grpSpPr>
        <p:sp>
          <p:nvSpPr>
            <p:cNvPr id="306" name="Google Shape;306;p5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307" name="Google Shape;307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협업 필터링</a:t>
              </a:r>
              <a:endParaRPr b="1"/>
            </a:p>
          </p:txBody>
        </p:sp>
      </p:grpSp>
      <p:grpSp>
        <p:nvGrpSpPr>
          <p:cNvPr id="308" name="Google Shape;308;p5"/>
          <p:cNvGrpSpPr/>
          <p:nvPr/>
        </p:nvGrpSpPr>
        <p:grpSpPr>
          <a:xfrm>
            <a:off x="4731354" y="2491771"/>
            <a:ext cx="1401592" cy="692638"/>
            <a:chOff x="457199" y="1095375"/>
            <a:chExt cx="1980300" cy="952500"/>
          </a:xfrm>
        </p:grpSpPr>
        <p:sp>
          <p:nvSpPr>
            <p:cNvPr id="309" name="Google Shape;309;p5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310" name="Google Shape;310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하이브리드</a:t>
              </a:r>
              <a:br>
                <a:rPr lang="en" sz="1400" b="1" i="0" u="none" strike="noStrike" cap="none">
                  <a:solidFill>
                    <a:srgbClr val="FFFFFF"/>
                  </a:solidFill>
                </a:rPr>
              </a:br>
              <a:r>
                <a:rPr lang="en" sz="1400" b="1" i="0" u="none" strike="noStrike" cap="none">
                  <a:solidFill>
                    <a:srgbClr val="FFFFFF"/>
                  </a:solidFill>
                </a:rPr>
                <a:t>필터링</a:t>
              </a:r>
              <a:endParaRPr b="1"/>
            </a:p>
          </p:txBody>
        </p:sp>
      </p:grpSp>
      <p:cxnSp>
        <p:nvCxnSpPr>
          <p:cNvPr id="311" name="Google Shape;311;p5"/>
          <p:cNvCxnSpPr/>
          <p:nvPr/>
        </p:nvCxnSpPr>
        <p:spPr>
          <a:xfrm>
            <a:off x="3001871" y="3318347"/>
            <a:ext cx="14339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5"/>
          <p:cNvCxnSpPr/>
          <p:nvPr/>
        </p:nvCxnSpPr>
        <p:spPr>
          <a:xfrm rot="10800000" flipH="1">
            <a:off x="2993867" y="3312234"/>
            <a:ext cx="8001" cy="5910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5"/>
          <p:cNvCxnSpPr>
            <a:stCxn id="314" idx="2"/>
          </p:cNvCxnSpPr>
          <p:nvPr/>
        </p:nvCxnSpPr>
        <p:spPr>
          <a:xfrm rot="10800000">
            <a:off x="4435787" y="3318486"/>
            <a:ext cx="0" cy="33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5"/>
          <p:cNvCxnSpPr/>
          <p:nvPr/>
        </p:nvCxnSpPr>
        <p:spPr>
          <a:xfrm>
            <a:off x="2328754" y="3903282"/>
            <a:ext cx="14120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5"/>
          <p:cNvCxnSpPr/>
          <p:nvPr/>
        </p:nvCxnSpPr>
        <p:spPr>
          <a:xfrm rot="10800000">
            <a:off x="2320664" y="3903398"/>
            <a:ext cx="8090" cy="3507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5"/>
          <p:cNvCxnSpPr/>
          <p:nvPr/>
        </p:nvCxnSpPr>
        <p:spPr>
          <a:xfrm rot="10800000">
            <a:off x="3740778" y="3903398"/>
            <a:ext cx="0" cy="241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8" name="Google Shape;318;p5"/>
          <p:cNvGrpSpPr/>
          <p:nvPr/>
        </p:nvGrpSpPr>
        <p:grpSpPr>
          <a:xfrm>
            <a:off x="2441928" y="3439720"/>
            <a:ext cx="1193774" cy="317523"/>
            <a:chOff x="457199" y="1095375"/>
            <a:chExt cx="1980300" cy="952499"/>
          </a:xfrm>
        </p:grpSpPr>
        <p:sp>
          <p:nvSpPr>
            <p:cNvPr id="319" name="Google Shape;319;p5"/>
            <p:cNvSpPr/>
            <p:nvPr/>
          </p:nvSpPr>
          <p:spPr>
            <a:xfrm>
              <a:off x="457199" y="1095375"/>
              <a:ext cx="1980300" cy="952499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메모리 기반</a:t>
              </a:r>
              <a:endParaRPr/>
            </a:p>
          </p:txBody>
        </p:sp>
      </p:grpSp>
      <p:grpSp>
        <p:nvGrpSpPr>
          <p:cNvPr id="321" name="Google Shape;321;p5"/>
          <p:cNvGrpSpPr/>
          <p:nvPr/>
        </p:nvGrpSpPr>
        <p:grpSpPr>
          <a:xfrm>
            <a:off x="3838900" y="3439720"/>
            <a:ext cx="1193774" cy="317523"/>
            <a:chOff x="457199" y="1095375"/>
            <a:chExt cx="1980300" cy="952499"/>
          </a:xfrm>
        </p:grpSpPr>
        <p:sp>
          <p:nvSpPr>
            <p:cNvPr id="322" name="Google Shape;322;p5"/>
            <p:cNvSpPr/>
            <p:nvPr/>
          </p:nvSpPr>
          <p:spPr>
            <a:xfrm>
              <a:off x="457199" y="1095375"/>
              <a:ext cx="1980300" cy="952499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모델 기반</a:t>
              </a:r>
              <a:endParaRPr/>
            </a:p>
          </p:txBody>
        </p:sp>
      </p:grpSp>
      <p:grpSp>
        <p:nvGrpSpPr>
          <p:cNvPr id="323" name="Google Shape;323;p5"/>
          <p:cNvGrpSpPr/>
          <p:nvPr/>
        </p:nvGrpSpPr>
        <p:grpSpPr>
          <a:xfrm>
            <a:off x="1731867" y="4019135"/>
            <a:ext cx="1193774" cy="299507"/>
            <a:chOff x="457199" y="1095375"/>
            <a:chExt cx="1980300" cy="952499"/>
          </a:xfrm>
        </p:grpSpPr>
        <p:sp>
          <p:nvSpPr>
            <p:cNvPr id="324" name="Google Shape;324;p5"/>
            <p:cNvSpPr/>
            <p:nvPr/>
          </p:nvSpPr>
          <p:spPr>
            <a:xfrm>
              <a:off x="457199" y="1095375"/>
              <a:ext cx="1980300" cy="952499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유저 기반</a:t>
              </a:r>
              <a:endParaRPr/>
            </a:p>
          </p:txBody>
        </p:sp>
      </p:grpSp>
      <p:grpSp>
        <p:nvGrpSpPr>
          <p:cNvPr id="326" name="Google Shape;326;p5"/>
          <p:cNvGrpSpPr/>
          <p:nvPr/>
        </p:nvGrpSpPr>
        <p:grpSpPr>
          <a:xfrm>
            <a:off x="3143891" y="4019259"/>
            <a:ext cx="1193774" cy="299507"/>
            <a:chOff x="457199" y="1095375"/>
            <a:chExt cx="1980300" cy="952499"/>
          </a:xfrm>
        </p:grpSpPr>
        <p:sp>
          <p:nvSpPr>
            <p:cNvPr id="327" name="Google Shape;327;p5"/>
            <p:cNvSpPr/>
            <p:nvPr/>
          </p:nvSpPr>
          <p:spPr>
            <a:xfrm>
              <a:off x="457199" y="1095375"/>
              <a:ext cx="1980300" cy="952499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아이템 기반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0">
                <a:latin typeface="Noto Sans SemiBold"/>
                <a:ea typeface="Noto Sans SemiBold"/>
                <a:cs typeface="Noto Sans SemiBold"/>
                <a:sym typeface="Noto Sans SemiBold"/>
              </a:rPr>
              <a:t>추천 시스템이란?</a:t>
            </a:r>
            <a:endParaRPr/>
          </a:p>
        </p:txBody>
      </p:sp>
      <p:sp>
        <p:nvSpPr>
          <p:cNvPr id="334" name="Google Shape;334;p6"/>
          <p:cNvSpPr/>
          <p:nvPr/>
        </p:nvSpPr>
        <p:spPr>
          <a:xfrm>
            <a:off x="457199" y="1698839"/>
            <a:ext cx="2623127" cy="303426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"/>
          <p:cNvSpPr/>
          <p:nvPr/>
        </p:nvSpPr>
        <p:spPr>
          <a:xfrm>
            <a:off x="3260436" y="1698838"/>
            <a:ext cx="2623128" cy="30342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"/>
          <p:cNvSpPr/>
          <p:nvPr/>
        </p:nvSpPr>
        <p:spPr>
          <a:xfrm>
            <a:off x="6063672" y="1698838"/>
            <a:ext cx="2623128" cy="30342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6"/>
          <p:cNvGrpSpPr/>
          <p:nvPr/>
        </p:nvGrpSpPr>
        <p:grpSpPr>
          <a:xfrm>
            <a:off x="568035" y="1251109"/>
            <a:ext cx="2401454" cy="447729"/>
            <a:chOff x="1108416" y="1378510"/>
            <a:chExt cx="2068840" cy="572700"/>
          </a:xfrm>
        </p:grpSpPr>
        <p:sp>
          <p:nvSpPr>
            <p:cNvPr id="338" name="Google Shape;338;p6"/>
            <p:cNvSpPr/>
            <p:nvPr/>
          </p:nvSpPr>
          <p:spPr>
            <a:xfrm flipH="1">
              <a:off x="1108416" y="1378510"/>
              <a:ext cx="2068840" cy="57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39" name="Google Shape;339;p6"/>
            <p:cNvSpPr txBox="1"/>
            <p:nvPr/>
          </p:nvSpPr>
          <p:spPr>
            <a:xfrm flipH="1">
              <a:off x="1108416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</a:rPr>
                <a:t>컨텐츠 기반 필터링</a:t>
              </a:r>
              <a:endParaRPr b="1"/>
            </a:p>
          </p:txBody>
        </p:sp>
      </p:grpSp>
      <p:grpSp>
        <p:nvGrpSpPr>
          <p:cNvPr id="340" name="Google Shape;340;p6"/>
          <p:cNvGrpSpPr/>
          <p:nvPr/>
        </p:nvGrpSpPr>
        <p:grpSpPr>
          <a:xfrm>
            <a:off x="1430709" y="2414577"/>
            <a:ext cx="676105" cy="698576"/>
            <a:chOff x="457200" y="1696875"/>
            <a:chExt cx="2722395" cy="2812878"/>
          </a:xfrm>
        </p:grpSpPr>
        <p:sp>
          <p:nvSpPr>
            <p:cNvPr id="341" name="Google Shape;341;p6"/>
            <p:cNvSpPr/>
            <p:nvPr/>
          </p:nvSpPr>
          <p:spPr>
            <a:xfrm>
              <a:off x="812100" y="1696875"/>
              <a:ext cx="2082217" cy="1882448"/>
            </a:xfrm>
            <a:custGeom>
              <a:avLst/>
              <a:gdLst/>
              <a:ahLst/>
              <a:cxnLst/>
              <a:rect l="l" t="t" r="r" b="b"/>
              <a:pathLst>
                <a:path w="22852" h="20659" extrusionOk="0">
                  <a:moveTo>
                    <a:pt x="4150" y="18738"/>
                  </a:moveTo>
                  <a:cubicBezTo>
                    <a:pt x="4150" y="18738"/>
                    <a:pt x="183" y="17518"/>
                    <a:pt x="92" y="14098"/>
                  </a:cubicBezTo>
                  <a:cubicBezTo>
                    <a:pt x="1" y="10679"/>
                    <a:pt x="3187" y="9970"/>
                    <a:pt x="3126" y="9615"/>
                  </a:cubicBezTo>
                  <a:cubicBezTo>
                    <a:pt x="3066" y="9261"/>
                    <a:pt x="2286" y="6318"/>
                    <a:pt x="3081" y="5127"/>
                  </a:cubicBezTo>
                  <a:cubicBezTo>
                    <a:pt x="3876" y="3937"/>
                    <a:pt x="5431" y="4119"/>
                    <a:pt x="5522" y="3876"/>
                  </a:cubicBezTo>
                  <a:cubicBezTo>
                    <a:pt x="5614" y="3633"/>
                    <a:pt x="6470" y="1"/>
                    <a:pt x="10953" y="1"/>
                  </a:cubicBezTo>
                  <a:cubicBezTo>
                    <a:pt x="15441" y="1"/>
                    <a:pt x="18642" y="4914"/>
                    <a:pt x="18825" y="6135"/>
                  </a:cubicBezTo>
                  <a:cubicBezTo>
                    <a:pt x="19007" y="7356"/>
                    <a:pt x="17057" y="10041"/>
                    <a:pt x="18095" y="10299"/>
                  </a:cubicBezTo>
                  <a:cubicBezTo>
                    <a:pt x="19134" y="10558"/>
                    <a:pt x="22852" y="11018"/>
                    <a:pt x="21970" y="15046"/>
                  </a:cubicBezTo>
                  <a:cubicBezTo>
                    <a:pt x="21084" y="19073"/>
                    <a:pt x="7721" y="20658"/>
                    <a:pt x="4150" y="18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1164813" y="2053232"/>
              <a:ext cx="1202842" cy="1130070"/>
            </a:xfrm>
            <a:custGeom>
              <a:avLst/>
              <a:gdLst/>
              <a:ahLst/>
              <a:cxnLst/>
              <a:rect l="l" t="t" r="r" b="b"/>
              <a:pathLst>
                <a:path w="13201" h="12402" extrusionOk="0">
                  <a:moveTo>
                    <a:pt x="5942" y="12401"/>
                  </a:moveTo>
                  <a:cubicBezTo>
                    <a:pt x="5942" y="12401"/>
                    <a:pt x="5998" y="9909"/>
                    <a:pt x="5714" y="9797"/>
                  </a:cubicBezTo>
                  <a:cubicBezTo>
                    <a:pt x="5435" y="9681"/>
                    <a:pt x="2903" y="9655"/>
                    <a:pt x="2533" y="8865"/>
                  </a:cubicBezTo>
                  <a:cubicBezTo>
                    <a:pt x="2168" y="8080"/>
                    <a:pt x="2082" y="6221"/>
                    <a:pt x="2082" y="6221"/>
                  </a:cubicBezTo>
                  <a:cubicBezTo>
                    <a:pt x="2082" y="6221"/>
                    <a:pt x="284" y="6814"/>
                    <a:pt x="142" y="5010"/>
                  </a:cubicBezTo>
                  <a:cubicBezTo>
                    <a:pt x="0" y="3212"/>
                    <a:pt x="1211" y="3015"/>
                    <a:pt x="1520" y="3719"/>
                  </a:cubicBezTo>
                  <a:cubicBezTo>
                    <a:pt x="1829" y="4418"/>
                    <a:pt x="2168" y="4732"/>
                    <a:pt x="2168" y="4732"/>
                  </a:cubicBezTo>
                  <a:cubicBezTo>
                    <a:pt x="2168" y="4732"/>
                    <a:pt x="2112" y="2589"/>
                    <a:pt x="2199" y="2422"/>
                  </a:cubicBezTo>
                  <a:cubicBezTo>
                    <a:pt x="2280" y="2255"/>
                    <a:pt x="3885" y="1"/>
                    <a:pt x="3885" y="1"/>
                  </a:cubicBezTo>
                  <a:cubicBezTo>
                    <a:pt x="3885" y="1"/>
                    <a:pt x="3490" y="3096"/>
                    <a:pt x="5096" y="3293"/>
                  </a:cubicBezTo>
                  <a:cubicBezTo>
                    <a:pt x="6702" y="3491"/>
                    <a:pt x="9007" y="2255"/>
                    <a:pt x="9908" y="2169"/>
                  </a:cubicBezTo>
                  <a:cubicBezTo>
                    <a:pt x="10810" y="2082"/>
                    <a:pt x="10977" y="2645"/>
                    <a:pt x="10977" y="3151"/>
                  </a:cubicBezTo>
                  <a:lnTo>
                    <a:pt x="10977" y="4504"/>
                  </a:lnTo>
                  <a:cubicBezTo>
                    <a:pt x="10977" y="4504"/>
                    <a:pt x="11484" y="3744"/>
                    <a:pt x="11707" y="3349"/>
                  </a:cubicBezTo>
                  <a:cubicBezTo>
                    <a:pt x="11935" y="2959"/>
                    <a:pt x="13201" y="3405"/>
                    <a:pt x="12917" y="5096"/>
                  </a:cubicBezTo>
                  <a:cubicBezTo>
                    <a:pt x="12639" y="6783"/>
                    <a:pt x="11175" y="6277"/>
                    <a:pt x="11175" y="6388"/>
                  </a:cubicBezTo>
                  <a:cubicBezTo>
                    <a:pt x="11175" y="6505"/>
                    <a:pt x="11200" y="8668"/>
                    <a:pt x="10866" y="9088"/>
                  </a:cubicBezTo>
                  <a:cubicBezTo>
                    <a:pt x="10537" y="9493"/>
                    <a:pt x="7852" y="9544"/>
                    <a:pt x="7826" y="9737"/>
                  </a:cubicBezTo>
                  <a:cubicBezTo>
                    <a:pt x="7796" y="9934"/>
                    <a:pt x="7994" y="12401"/>
                    <a:pt x="7994" y="1240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1164813" y="2327857"/>
              <a:ext cx="203556" cy="346256"/>
            </a:xfrm>
            <a:custGeom>
              <a:avLst/>
              <a:gdLst/>
              <a:ahLst/>
              <a:cxnLst/>
              <a:rect l="l" t="t" r="r" b="b"/>
              <a:pathLst>
                <a:path w="2234" h="3800" extrusionOk="0">
                  <a:moveTo>
                    <a:pt x="2168" y="1713"/>
                  </a:moveTo>
                  <a:cubicBezTo>
                    <a:pt x="2158" y="1703"/>
                    <a:pt x="1824" y="1394"/>
                    <a:pt x="1520" y="705"/>
                  </a:cubicBezTo>
                  <a:cubicBezTo>
                    <a:pt x="1211" y="1"/>
                    <a:pt x="0" y="198"/>
                    <a:pt x="142" y="1996"/>
                  </a:cubicBezTo>
                  <a:cubicBezTo>
                    <a:pt x="284" y="3800"/>
                    <a:pt x="2082" y="3207"/>
                    <a:pt x="2082" y="3207"/>
                  </a:cubicBezTo>
                  <a:cubicBezTo>
                    <a:pt x="2082" y="3207"/>
                    <a:pt x="2234" y="2381"/>
                    <a:pt x="2168" y="1713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167279" y="2322755"/>
              <a:ext cx="200367" cy="327850"/>
            </a:xfrm>
            <a:custGeom>
              <a:avLst/>
              <a:gdLst/>
              <a:ahLst/>
              <a:cxnLst/>
              <a:rect l="l" t="t" r="r" b="b"/>
              <a:pathLst>
                <a:path w="2199" h="3598" extrusionOk="0">
                  <a:moveTo>
                    <a:pt x="705" y="391"/>
                  </a:moveTo>
                  <a:cubicBezTo>
                    <a:pt x="512" y="735"/>
                    <a:pt x="107" y="1353"/>
                    <a:pt x="1" y="1510"/>
                  </a:cubicBezTo>
                  <a:cubicBezTo>
                    <a:pt x="16" y="2149"/>
                    <a:pt x="16" y="2802"/>
                    <a:pt x="173" y="3430"/>
                  </a:cubicBezTo>
                  <a:cubicBezTo>
                    <a:pt x="472" y="3435"/>
                    <a:pt x="1672" y="3597"/>
                    <a:pt x="1915" y="2138"/>
                  </a:cubicBezTo>
                  <a:cubicBezTo>
                    <a:pt x="2199" y="447"/>
                    <a:pt x="933" y="1"/>
                    <a:pt x="705" y="39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1690465" y="2943077"/>
              <a:ext cx="202736" cy="240192"/>
            </a:xfrm>
            <a:custGeom>
              <a:avLst/>
              <a:gdLst/>
              <a:ahLst/>
              <a:cxnLst/>
              <a:rect l="l" t="t" r="r" b="b"/>
              <a:pathLst>
                <a:path w="2225" h="2636" extrusionOk="0">
                  <a:moveTo>
                    <a:pt x="2052" y="1"/>
                  </a:moveTo>
                  <a:cubicBezTo>
                    <a:pt x="1374" y="57"/>
                    <a:pt x="690" y="87"/>
                    <a:pt x="1" y="92"/>
                  </a:cubicBezTo>
                  <a:cubicBezTo>
                    <a:pt x="219" y="492"/>
                    <a:pt x="173" y="2635"/>
                    <a:pt x="173" y="2635"/>
                  </a:cubicBezTo>
                  <a:lnTo>
                    <a:pt x="2225" y="2635"/>
                  </a:lnTo>
                  <a:cubicBezTo>
                    <a:pt x="2225" y="2635"/>
                    <a:pt x="2042" y="330"/>
                    <a:pt x="2052" y="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57200" y="3099615"/>
              <a:ext cx="976780" cy="1399968"/>
            </a:xfrm>
            <a:custGeom>
              <a:avLst/>
              <a:gdLst/>
              <a:ahLst/>
              <a:cxnLst/>
              <a:rect l="l" t="t" r="r" b="b"/>
              <a:pathLst>
                <a:path w="10720" h="15364" extrusionOk="0">
                  <a:moveTo>
                    <a:pt x="1718" y="14017"/>
                  </a:moveTo>
                  <a:cubicBezTo>
                    <a:pt x="1718" y="14017"/>
                    <a:pt x="1" y="12071"/>
                    <a:pt x="791" y="10076"/>
                  </a:cubicBezTo>
                  <a:cubicBezTo>
                    <a:pt x="1576" y="8075"/>
                    <a:pt x="3379" y="6697"/>
                    <a:pt x="4023" y="5461"/>
                  </a:cubicBezTo>
                  <a:cubicBezTo>
                    <a:pt x="4671" y="4220"/>
                    <a:pt x="5877" y="1236"/>
                    <a:pt x="8298" y="618"/>
                  </a:cubicBezTo>
                  <a:cubicBezTo>
                    <a:pt x="10719" y="0"/>
                    <a:pt x="8414" y="6499"/>
                    <a:pt x="8328" y="7568"/>
                  </a:cubicBezTo>
                  <a:cubicBezTo>
                    <a:pt x="8247" y="8637"/>
                    <a:pt x="8389" y="10187"/>
                    <a:pt x="7629" y="11058"/>
                  </a:cubicBezTo>
                  <a:cubicBezTo>
                    <a:pt x="6869" y="11930"/>
                    <a:pt x="2731" y="15364"/>
                    <a:pt x="1718" y="140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2164090" y="3095879"/>
              <a:ext cx="1015505" cy="1403704"/>
            </a:xfrm>
            <a:custGeom>
              <a:avLst/>
              <a:gdLst/>
              <a:ahLst/>
              <a:cxnLst/>
              <a:rect l="l" t="t" r="r" b="b"/>
              <a:pathLst>
                <a:path w="11145" h="15405" extrusionOk="0">
                  <a:moveTo>
                    <a:pt x="9432" y="14058"/>
                  </a:moveTo>
                  <a:cubicBezTo>
                    <a:pt x="9432" y="14058"/>
                    <a:pt x="11144" y="12112"/>
                    <a:pt x="10359" y="10117"/>
                  </a:cubicBezTo>
                  <a:cubicBezTo>
                    <a:pt x="9569" y="8116"/>
                    <a:pt x="7771" y="6738"/>
                    <a:pt x="7122" y="5502"/>
                  </a:cubicBezTo>
                  <a:cubicBezTo>
                    <a:pt x="6474" y="4261"/>
                    <a:pt x="4843" y="1237"/>
                    <a:pt x="2421" y="619"/>
                  </a:cubicBezTo>
                  <a:cubicBezTo>
                    <a:pt x="0" y="1"/>
                    <a:pt x="2730" y="6540"/>
                    <a:pt x="2817" y="7609"/>
                  </a:cubicBezTo>
                  <a:cubicBezTo>
                    <a:pt x="2903" y="8678"/>
                    <a:pt x="2761" y="10228"/>
                    <a:pt x="3521" y="11099"/>
                  </a:cubicBezTo>
                  <a:cubicBezTo>
                    <a:pt x="4281" y="11971"/>
                    <a:pt x="8419" y="15405"/>
                    <a:pt x="9432" y="14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098297" y="3032189"/>
              <a:ext cx="1378334" cy="1416187"/>
            </a:xfrm>
            <a:custGeom>
              <a:avLst/>
              <a:gdLst/>
              <a:ahLst/>
              <a:cxnLst/>
              <a:rect l="l" t="t" r="r" b="b"/>
              <a:pathLst>
                <a:path w="15127" h="15542" extrusionOk="0">
                  <a:moveTo>
                    <a:pt x="917" y="1576"/>
                  </a:moveTo>
                  <a:cubicBezTo>
                    <a:pt x="1125" y="1221"/>
                    <a:pt x="5208" y="1"/>
                    <a:pt x="5375" y="158"/>
                  </a:cubicBezTo>
                  <a:cubicBezTo>
                    <a:pt x="5542" y="310"/>
                    <a:pt x="6839" y="750"/>
                    <a:pt x="7710" y="750"/>
                  </a:cubicBezTo>
                  <a:cubicBezTo>
                    <a:pt x="8582" y="750"/>
                    <a:pt x="9797" y="41"/>
                    <a:pt x="10010" y="77"/>
                  </a:cubicBezTo>
                  <a:cubicBezTo>
                    <a:pt x="10218" y="117"/>
                    <a:pt x="13966" y="978"/>
                    <a:pt x="14549" y="1454"/>
                  </a:cubicBezTo>
                  <a:cubicBezTo>
                    <a:pt x="15126" y="1931"/>
                    <a:pt x="13181" y="15542"/>
                    <a:pt x="13181" y="15542"/>
                  </a:cubicBezTo>
                  <a:lnTo>
                    <a:pt x="2802" y="15542"/>
                  </a:lnTo>
                  <a:cubicBezTo>
                    <a:pt x="2802" y="15542"/>
                    <a:pt x="1" y="3151"/>
                    <a:pt x="917" y="157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1347046" y="3717567"/>
              <a:ext cx="920469" cy="730782"/>
            </a:xfrm>
            <a:custGeom>
              <a:avLst/>
              <a:gdLst/>
              <a:ahLst/>
              <a:cxnLst/>
              <a:rect l="l" t="t" r="r" b="b"/>
              <a:pathLst>
                <a:path w="10102" h="8020" extrusionOk="0">
                  <a:moveTo>
                    <a:pt x="2027" y="8020"/>
                  </a:moveTo>
                  <a:cubicBezTo>
                    <a:pt x="1845" y="8020"/>
                    <a:pt x="1" y="310"/>
                    <a:pt x="168" y="178"/>
                  </a:cubicBezTo>
                  <a:cubicBezTo>
                    <a:pt x="335" y="52"/>
                    <a:pt x="9823" y="1"/>
                    <a:pt x="9960" y="178"/>
                  </a:cubicBezTo>
                  <a:cubicBezTo>
                    <a:pt x="10102" y="361"/>
                    <a:pt x="8668" y="8020"/>
                    <a:pt x="8668" y="80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714976" y="3911008"/>
              <a:ext cx="171756" cy="171761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1885" y="943"/>
                  </a:moveTo>
                  <a:cubicBezTo>
                    <a:pt x="1885" y="1464"/>
                    <a:pt x="1464" y="1885"/>
                    <a:pt x="942" y="1885"/>
                  </a:cubicBezTo>
                  <a:cubicBezTo>
                    <a:pt x="421" y="1885"/>
                    <a:pt x="0" y="1464"/>
                    <a:pt x="0" y="943"/>
                  </a:cubicBezTo>
                  <a:cubicBezTo>
                    <a:pt x="0" y="426"/>
                    <a:pt x="421" y="0"/>
                    <a:pt x="942" y="0"/>
                  </a:cubicBezTo>
                  <a:cubicBezTo>
                    <a:pt x="1464" y="0"/>
                    <a:pt x="1885" y="426"/>
                    <a:pt x="1885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93191" y="3991737"/>
              <a:ext cx="910264" cy="456602"/>
            </a:xfrm>
            <a:custGeom>
              <a:avLst/>
              <a:gdLst/>
              <a:ahLst/>
              <a:cxnLst/>
              <a:rect l="l" t="t" r="r" b="b"/>
              <a:pathLst>
                <a:path w="9990" h="5011" extrusionOk="0">
                  <a:moveTo>
                    <a:pt x="7315" y="1916"/>
                  </a:moveTo>
                  <a:cubicBezTo>
                    <a:pt x="7315" y="1916"/>
                    <a:pt x="4362" y="1"/>
                    <a:pt x="3065" y="933"/>
                  </a:cubicBezTo>
                  <a:cubicBezTo>
                    <a:pt x="1774" y="1860"/>
                    <a:pt x="1" y="5011"/>
                    <a:pt x="2361" y="5011"/>
                  </a:cubicBezTo>
                  <a:cubicBezTo>
                    <a:pt x="4727" y="5011"/>
                    <a:pt x="7513" y="4844"/>
                    <a:pt x="7513" y="4844"/>
                  </a:cubicBezTo>
                  <a:cubicBezTo>
                    <a:pt x="7513" y="4844"/>
                    <a:pt x="9990" y="4671"/>
                    <a:pt x="7315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113514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366" y="4140"/>
                  </a:moveTo>
                  <a:cubicBezTo>
                    <a:pt x="62" y="3825"/>
                    <a:pt x="1" y="3516"/>
                    <a:pt x="229" y="3263"/>
                  </a:cubicBezTo>
                  <a:cubicBezTo>
                    <a:pt x="452" y="3010"/>
                    <a:pt x="51" y="2676"/>
                    <a:pt x="224" y="2225"/>
                  </a:cubicBezTo>
                  <a:cubicBezTo>
                    <a:pt x="396" y="1774"/>
                    <a:pt x="826" y="1865"/>
                    <a:pt x="786" y="1814"/>
                  </a:cubicBezTo>
                  <a:cubicBezTo>
                    <a:pt x="740" y="1769"/>
                    <a:pt x="705" y="1298"/>
                    <a:pt x="989" y="984"/>
                  </a:cubicBezTo>
                  <a:cubicBezTo>
                    <a:pt x="1267" y="675"/>
                    <a:pt x="1439" y="903"/>
                    <a:pt x="1632" y="817"/>
                  </a:cubicBezTo>
                  <a:cubicBezTo>
                    <a:pt x="1829" y="730"/>
                    <a:pt x="1840" y="1"/>
                    <a:pt x="2412" y="280"/>
                  </a:cubicBezTo>
                  <a:cubicBezTo>
                    <a:pt x="2984" y="563"/>
                    <a:pt x="5715" y="2574"/>
                    <a:pt x="5629" y="3056"/>
                  </a:cubicBezTo>
                  <a:cubicBezTo>
                    <a:pt x="5548" y="3532"/>
                    <a:pt x="5294" y="3516"/>
                    <a:pt x="5294" y="3516"/>
                  </a:cubicBezTo>
                  <a:cubicBezTo>
                    <a:pt x="5294" y="3516"/>
                    <a:pt x="5406" y="3972"/>
                    <a:pt x="5264" y="4140"/>
                  </a:cubicBezTo>
                  <a:cubicBezTo>
                    <a:pt x="5122" y="4307"/>
                    <a:pt x="4925" y="4418"/>
                    <a:pt x="4925" y="4418"/>
                  </a:cubicBezTo>
                  <a:cubicBezTo>
                    <a:pt x="4925" y="4418"/>
                    <a:pt x="4975" y="4778"/>
                    <a:pt x="4778" y="4950"/>
                  </a:cubicBezTo>
                  <a:cubicBezTo>
                    <a:pt x="4580" y="5117"/>
                    <a:pt x="4028" y="5067"/>
                    <a:pt x="4028" y="5067"/>
                  </a:cubicBezTo>
                  <a:cubicBezTo>
                    <a:pt x="4028" y="5067"/>
                    <a:pt x="4053" y="5234"/>
                    <a:pt x="3547" y="5264"/>
                  </a:cubicBezTo>
                  <a:cubicBezTo>
                    <a:pt x="3040" y="5289"/>
                    <a:pt x="1379" y="5183"/>
                    <a:pt x="366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233248" y="3991737"/>
              <a:ext cx="910811" cy="456602"/>
            </a:xfrm>
            <a:custGeom>
              <a:avLst/>
              <a:gdLst/>
              <a:ahLst/>
              <a:cxnLst/>
              <a:rect l="l" t="t" r="r" b="b"/>
              <a:pathLst>
                <a:path w="9996" h="5011" extrusionOk="0">
                  <a:moveTo>
                    <a:pt x="2676" y="1916"/>
                  </a:moveTo>
                  <a:cubicBezTo>
                    <a:pt x="2676" y="1916"/>
                    <a:pt x="5634" y="1"/>
                    <a:pt x="6926" y="933"/>
                  </a:cubicBezTo>
                  <a:cubicBezTo>
                    <a:pt x="8222" y="1860"/>
                    <a:pt x="9995" y="5011"/>
                    <a:pt x="7630" y="5011"/>
                  </a:cubicBezTo>
                  <a:cubicBezTo>
                    <a:pt x="5264" y="5011"/>
                    <a:pt x="2478" y="4844"/>
                    <a:pt x="2478" y="4844"/>
                  </a:cubicBezTo>
                  <a:cubicBezTo>
                    <a:pt x="2478" y="4844"/>
                    <a:pt x="1" y="4671"/>
                    <a:pt x="2676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002540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5349" y="4140"/>
                  </a:moveTo>
                  <a:cubicBezTo>
                    <a:pt x="5658" y="3825"/>
                    <a:pt x="5714" y="3516"/>
                    <a:pt x="5491" y="3263"/>
                  </a:cubicBezTo>
                  <a:cubicBezTo>
                    <a:pt x="5263" y="3010"/>
                    <a:pt x="5663" y="2676"/>
                    <a:pt x="5491" y="2225"/>
                  </a:cubicBezTo>
                  <a:cubicBezTo>
                    <a:pt x="5319" y="1774"/>
                    <a:pt x="4888" y="1865"/>
                    <a:pt x="4934" y="1814"/>
                  </a:cubicBezTo>
                  <a:cubicBezTo>
                    <a:pt x="4975" y="1769"/>
                    <a:pt x="5010" y="1298"/>
                    <a:pt x="4731" y="984"/>
                  </a:cubicBezTo>
                  <a:cubicBezTo>
                    <a:pt x="4448" y="675"/>
                    <a:pt x="4275" y="903"/>
                    <a:pt x="4083" y="817"/>
                  </a:cubicBezTo>
                  <a:cubicBezTo>
                    <a:pt x="3890" y="730"/>
                    <a:pt x="3880" y="1"/>
                    <a:pt x="3308" y="280"/>
                  </a:cubicBezTo>
                  <a:cubicBezTo>
                    <a:pt x="2730" y="563"/>
                    <a:pt x="0" y="2574"/>
                    <a:pt x="86" y="3056"/>
                  </a:cubicBezTo>
                  <a:cubicBezTo>
                    <a:pt x="172" y="3532"/>
                    <a:pt x="426" y="3516"/>
                    <a:pt x="426" y="3516"/>
                  </a:cubicBezTo>
                  <a:cubicBezTo>
                    <a:pt x="426" y="3516"/>
                    <a:pt x="314" y="3972"/>
                    <a:pt x="451" y="4140"/>
                  </a:cubicBezTo>
                  <a:cubicBezTo>
                    <a:pt x="593" y="4307"/>
                    <a:pt x="790" y="4418"/>
                    <a:pt x="790" y="4418"/>
                  </a:cubicBezTo>
                  <a:cubicBezTo>
                    <a:pt x="790" y="4418"/>
                    <a:pt x="745" y="4778"/>
                    <a:pt x="942" y="4950"/>
                  </a:cubicBezTo>
                  <a:cubicBezTo>
                    <a:pt x="1140" y="5117"/>
                    <a:pt x="1692" y="5067"/>
                    <a:pt x="1692" y="5067"/>
                  </a:cubicBezTo>
                  <a:cubicBezTo>
                    <a:pt x="1692" y="5067"/>
                    <a:pt x="1662" y="5234"/>
                    <a:pt x="2168" y="5264"/>
                  </a:cubicBezTo>
                  <a:cubicBezTo>
                    <a:pt x="2675" y="5289"/>
                    <a:pt x="4336" y="5183"/>
                    <a:pt x="5349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6" descr="Strawberry - Free food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88" y="3464787"/>
            <a:ext cx="676104" cy="67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"/>
          <p:cNvSpPr txBox="1"/>
          <p:nvPr/>
        </p:nvSpPr>
        <p:spPr>
          <a:xfrm>
            <a:off x="1110383" y="3158165"/>
            <a:ext cx="13035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고객이 딸기 구매</a:t>
            </a:r>
            <a:endParaRPr sz="1100" b="1" i="0" u="none" strike="noStrike" cap="none">
              <a:solidFill>
                <a:srgbClr val="F03F58"/>
              </a:solidFill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682075" y="1806975"/>
            <a:ext cx="212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고객이 구매한 아이템과 비슷한 제품 추천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" name="Google Shape;358;p6"/>
          <p:cNvSpPr txBox="1"/>
          <p:nvPr/>
        </p:nvSpPr>
        <p:spPr>
          <a:xfrm>
            <a:off x="457199" y="4189380"/>
            <a:ext cx="130356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딸기와 비슷한 </a:t>
            </a:r>
            <a:endParaRPr sz="1100" b="1" i="0" u="none" strike="noStrike" cap="none">
              <a:solidFill>
                <a:srgbClr val="F03F5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수박 탐색</a:t>
            </a:r>
            <a:endParaRPr sz="1100" b="1" i="0" u="none" strike="noStrike" cap="none">
              <a:solidFill>
                <a:srgbClr val="F03F58"/>
              </a:solidFill>
            </a:endParaRPr>
          </a:p>
        </p:txBody>
      </p:sp>
      <p:pic>
        <p:nvPicPr>
          <p:cNvPr id="359" name="Google Shape;359;p6" descr="Watermelon - Free food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5965" y="3464787"/>
            <a:ext cx="676104" cy="67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"/>
          <p:cNvSpPr txBox="1"/>
          <p:nvPr/>
        </p:nvSpPr>
        <p:spPr>
          <a:xfrm>
            <a:off x="1722236" y="4189380"/>
            <a:ext cx="130356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고객에게</a:t>
            </a:r>
            <a:endParaRPr sz="1100" b="1" i="0" u="none" strike="noStrike" cap="none">
              <a:solidFill>
                <a:srgbClr val="F03F5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수박 추천</a:t>
            </a:r>
            <a:endParaRPr sz="1100" b="1" i="0" u="none" strike="noStrike" cap="none">
              <a:solidFill>
                <a:srgbClr val="F03F58"/>
              </a:solidFill>
            </a:endParaRPr>
          </a:p>
        </p:txBody>
      </p:sp>
      <p:cxnSp>
        <p:nvCxnSpPr>
          <p:cNvPr id="361" name="Google Shape;361;p6"/>
          <p:cNvCxnSpPr/>
          <p:nvPr/>
        </p:nvCxnSpPr>
        <p:spPr>
          <a:xfrm flipH="1">
            <a:off x="1082981" y="2789850"/>
            <a:ext cx="304733" cy="4991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6"/>
          <p:cNvCxnSpPr/>
          <p:nvPr/>
        </p:nvCxnSpPr>
        <p:spPr>
          <a:xfrm>
            <a:off x="1498236" y="3802839"/>
            <a:ext cx="5377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3" name="Google Shape;363;p6"/>
          <p:cNvCxnSpPr/>
          <p:nvPr/>
        </p:nvCxnSpPr>
        <p:spPr>
          <a:xfrm rot="10800000">
            <a:off x="2128434" y="2782475"/>
            <a:ext cx="299358" cy="5138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64" name="Google Shape;364;p6"/>
          <p:cNvGrpSpPr/>
          <p:nvPr/>
        </p:nvGrpSpPr>
        <p:grpSpPr>
          <a:xfrm>
            <a:off x="3371272" y="1251109"/>
            <a:ext cx="2401454" cy="447729"/>
            <a:chOff x="1108416" y="1378510"/>
            <a:chExt cx="2068840" cy="572700"/>
          </a:xfrm>
        </p:grpSpPr>
        <p:sp>
          <p:nvSpPr>
            <p:cNvPr id="365" name="Google Shape;365;p6"/>
            <p:cNvSpPr/>
            <p:nvPr/>
          </p:nvSpPr>
          <p:spPr>
            <a:xfrm flipH="1">
              <a:off x="1108416" y="1378510"/>
              <a:ext cx="2068840" cy="57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6" name="Google Shape;366;p6"/>
            <p:cNvSpPr txBox="1"/>
            <p:nvPr/>
          </p:nvSpPr>
          <p:spPr>
            <a:xfrm flipH="1">
              <a:off x="1108416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</a:rPr>
                <a:t>협업 필터링</a:t>
              </a:r>
              <a:endParaRPr b="1"/>
            </a:p>
          </p:txBody>
        </p:sp>
      </p:grpSp>
      <p:sp>
        <p:nvSpPr>
          <p:cNvPr id="367" name="Google Shape;367;p6"/>
          <p:cNvSpPr txBox="1"/>
          <p:nvPr/>
        </p:nvSpPr>
        <p:spPr>
          <a:xfrm>
            <a:off x="3537525" y="1806969"/>
            <a:ext cx="206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고객과 취향이 비슷한 고객이 구매한 제품 추천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368" name="Google Shape;368;p6"/>
          <p:cNvGrpSpPr/>
          <p:nvPr/>
        </p:nvGrpSpPr>
        <p:grpSpPr>
          <a:xfrm>
            <a:off x="3533789" y="3319588"/>
            <a:ext cx="676105" cy="698576"/>
            <a:chOff x="457200" y="1696875"/>
            <a:chExt cx="2722395" cy="2812878"/>
          </a:xfrm>
        </p:grpSpPr>
        <p:sp>
          <p:nvSpPr>
            <p:cNvPr id="369" name="Google Shape;369;p6"/>
            <p:cNvSpPr/>
            <p:nvPr/>
          </p:nvSpPr>
          <p:spPr>
            <a:xfrm>
              <a:off x="812100" y="1696875"/>
              <a:ext cx="2082217" cy="1882448"/>
            </a:xfrm>
            <a:custGeom>
              <a:avLst/>
              <a:gdLst/>
              <a:ahLst/>
              <a:cxnLst/>
              <a:rect l="l" t="t" r="r" b="b"/>
              <a:pathLst>
                <a:path w="22852" h="20659" extrusionOk="0">
                  <a:moveTo>
                    <a:pt x="4150" y="18738"/>
                  </a:moveTo>
                  <a:cubicBezTo>
                    <a:pt x="4150" y="18738"/>
                    <a:pt x="183" y="17518"/>
                    <a:pt x="92" y="14098"/>
                  </a:cubicBezTo>
                  <a:cubicBezTo>
                    <a:pt x="1" y="10679"/>
                    <a:pt x="3187" y="9970"/>
                    <a:pt x="3126" y="9615"/>
                  </a:cubicBezTo>
                  <a:cubicBezTo>
                    <a:pt x="3066" y="9261"/>
                    <a:pt x="2286" y="6318"/>
                    <a:pt x="3081" y="5127"/>
                  </a:cubicBezTo>
                  <a:cubicBezTo>
                    <a:pt x="3876" y="3937"/>
                    <a:pt x="5431" y="4119"/>
                    <a:pt x="5522" y="3876"/>
                  </a:cubicBezTo>
                  <a:cubicBezTo>
                    <a:pt x="5614" y="3633"/>
                    <a:pt x="6470" y="1"/>
                    <a:pt x="10953" y="1"/>
                  </a:cubicBezTo>
                  <a:cubicBezTo>
                    <a:pt x="15441" y="1"/>
                    <a:pt x="18642" y="4914"/>
                    <a:pt x="18825" y="6135"/>
                  </a:cubicBezTo>
                  <a:cubicBezTo>
                    <a:pt x="19007" y="7356"/>
                    <a:pt x="17057" y="10041"/>
                    <a:pt x="18095" y="10299"/>
                  </a:cubicBezTo>
                  <a:cubicBezTo>
                    <a:pt x="19134" y="10558"/>
                    <a:pt x="22852" y="11018"/>
                    <a:pt x="21970" y="15046"/>
                  </a:cubicBezTo>
                  <a:cubicBezTo>
                    <a:pt x="21084" y="19073"/>
                    <a:pt x="7721" y="20658"/>
                    <a:pt x="4150" y="18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1164813" y="2053232"/>
              <a:ext cx="1202842" cy="1130070"/>
            </a:xfrm>
            <a:custGeom>
              <a:avLst/>
              <a:gdLst/>
              <a:ahLst/>
              <a:cxnLst/>
              <a:rect l="l" t="t" r="r" b="b"/>
              <a:pathLst>
                <a:path w="13201" h="12402" extrusionOk="0">
                  <a:moveTo>
                    <a:pt x="5942" y="12401"/>
                  </a:moveTo>
                  <a:cubicBezTo>
                    <a:pt x="5942" y="12401"/>
                    <a:pt x="5998" y="9909"/>
                    <a:pt x="5714" y="9797"/>
                  </a:cubicBezTo>
                  <a:cubicBezTo>
                    <a:pt x="5435" y="9681"/>
                    <a:pt x="2903" y="9655"/>
                    <a:pt x="2533" y="8865"/>
                  </a:cubicBezTo>
                  <a:cubicBezTo>
                    <a:pt x="2168" y="8080"/>
                    <a:pt x="2082" y="6221"/>
                    <a:pt x="2082" y="6221"/>
                  </a:cubicBezTo>
                  <a:cubicBezTo>
                    <a:pt x="2082" y="6221"/>
                    <a:pt x="284" y="6814"/>
                    <a:pt x="142" y="5010"/>
                  </a:cubicBezTo>
                  <a:cubicBezTo>
                    <a:pt x="0" y="3212"/>
                    <a:pt x="1211" y="3015"/>
                    <a:pt x="1520" y="3719"/>
                  </a:cubicBezTo>
                  <a:cubicBezTo>
                    <a:pt x="1829" y="4418"/>
                    <a:pt x="2168" y="4732"/>
                    <a:pt x="2168" y="4732"/>
                  </a:cubicBezTo>
                  <a:cubicBezTo>
                    <a:pt x="2168" y="4732"/>
                    <a:pt x="2112" y="2589"/>
                    <a:pt x="2199" y="2422"/>
                  </a:cubicBezTo>
                  <a:cubicBezTo>
                    <a:pt x="2280" y="2255"/>
                    <a:pt x="3885" y="1"/>
                    <a:pt x="3885" y="1"/>
                  </a:cubicBezTo>
                  <a:cubicBezTo>
                    <a:pt x="3885" y="1"/>
                    <a:pt x="3490" y="3096"/>
                    <a:pt x="5096" y="3293"/>
                  </a:cubicBezTo>
                  <a:cubicBezTo>
                    <a:pt x="6702" y="3491"/>
                    <a:pt x="9007" y="2255"/>
                    <a:pt x="9908" y="2169"/>
                  </a:cubicBezTo>
                  <a:cubicBezTo>
                    <a:pt x="10810" y="2082"/>
                    <a:pt x="10977" y="2645"/>
                    <a:pt x="10977" y="3151"/>
                  </a:cubicBezTo>
                  <a:lnTo>
                    <a:pt x="10977" y="4504"/>
                  </a:lnTo>
                  <a:cubicBezTo>
                    <a:pt x="10977" y="4504"/>
                    <a:pt x="11484" y="3744"/>
                    <a:pt x="11707" y="3349"/>
                  </a:cubicBezTo>
                  <a:cubicBezTo>
                    <a:pt x="11935" y="2959"/>
                    <a:pt x="13201" y="3405"/>
                    <a:pt x="12917" y="5096"/>
                  </a:cubicBezTo>
                  <a:cubicBezTo>
                    <a:pt x="12639" y="6783"/>
                    <a:pt x="11175" y="6277"/>
                    <a:pt x="11175" y="6388"/>
                  </a:cubicBezTo>
                  <a:cubicBezTo>
                    <a:pt x="11175" y="6505"/>
                    <a:pt x="11200" y="8668"/>
                    <a:pt x="10866" y="9088"/>
                  </a:cubicBezTo>
                  <a:cubicBezTo>
                    <a:pt x="10537" y="9493"/>
                    <a:pt x="7852" y="9544"/>
                    <a:pt x="7826" y="9737"/>
                  </a:cubicBezTo>
                  <a:cubicBezTo>
                    <a:pt x="7796" y="9934"/>
                    <a:pt x="7994" y="12401"/>
                    <a:pt x="7994" y="1240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1164813" y="2327857"/>
              <a:ext cx="203556" cy="346256"/>
            </a:xfrm>
            <a:custGeom>
              <a:avLst/>
              <a:gdLst/>
              <a:ahLst/>
              <a:cxnLst/>
              <a:rect l="l" t="t" r="r" b="b"/>
              <a:pathLst>
                <a:path w="2234" h="3800" extrusionOk="0">
                  <a:moveTo>
                    <a:pt x="2168" y="1713"/>
                  </a:moveTo>
                  <a:cubicBezTo>
                    <a:pt x="2158" y="1703"/>
                    <a:pt x="1824" y="1394"/>
                    <a:pt x="1520" y="705"/>
                  </a:cubicBezTo>
                  <a:cubicBezTo>
                    <a:pt x="1211" y="1"/>
                    <a:pt x="0" y="198"/>
                    <a:pt x="142" y="1996"/>
                  </a:cubicBezTo>
                  <a:cubicBezTo>
                    <a:pt x="284" y="3800"/>
                    <a:pt x="2082" y="3207"/>
                    <a:pt x="2082" y="3207"/>
                  </a:cubicBezTo>
                  <a:cubicBezTo>
                    <a:pt x="2082" y="3207"/>
                    <a:pt x="2234" y="2381"/>
                    <a:pt x="2168" y="1713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167279" y="2322755"/>
              <a:ext cx="200367" cy="327850"/>
            </a:xfrm>
            <a:custGeom>
              <a:avLst/>
              <a:gdLst/>
              <a:ahLst/>
              <a:cxnLst/>
              <a:rect l="l" t="t" r="r" b="b"/>
              <a:pathLst>
                <a:path w="2199" h="3598" extrusionOk="0">
                  <a:moveTo>
                    <a:pt x="705" y="391"/>
                  </a:moveTo>
                  <a:cubicBezTo>
                    <a:pt x="512" y="735"/>
                    <a:pt x="107" y="1353"/>
                    <a:pt x="1" y="1510"/>
                  </a:cubicBezTo>
                  <a:cubicBezTo>
                    <a:pt x="16" y="2149"/>
                    <a:pt x="16" y="2802"/>
                    <a:pt x="173" y="3430"/>
                  </a:cubicBezTo>
                  <a:cubicBezTo>
                    <a:pt x="472" y="3435"/>
                    <a:pt x="1672" y="3597"/>
                    <a:pt x="1915" y="2138"/>
                  </a:cubicBezTo>
                  <a:cubicBezTo>
                    <a:pt x="2199" y="447"/>
                    <a:pt x="933" y="1"/>
                    <a:pt x="705" y="39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1690465" y="2943077"/>
              <a:ext cx="202736" cy="240192"/>
            </a:xfrm>
            <a:custGeom>
              <a:avLst/>
              <a:gdLst/>
              <a:ahLst/>
              <a:cxnLst/>
              <a:rect l="l" t="t" r="r" b="b"/>
              <a:pathLst>
                <a:path w="2225" h="2636" extrusionOk="0">
                  <a:moveTo>
                    <a:pt x="2052" y="1"/>
                  </a:moveTo>
                  <a:cubicBezTo>
                    <a:pt x="1374" y="57"/>
                    <a:pt x="690" y="87"/>
                    <a:pt x="1" y="92"/>
                  </a:cubicBezTo>
                  <a:cubicBezTo>
                    <a:pt x="219" y="492"/>
                    <a:pt x="173" y="2635"/>
                    <a:pt x="173" y="2635"/>
                  </a:cubicBezTo>
                  <a:lnTo>
                    <a:pt x="2225" y="2635"/>
                  </a:lnTo>
                  <a:cubicBezTo>
                    <a:pt x="2225" y="2635"/>
                    <a:pt x="2042" y="330"/>
                    <a:pt x="2052" y="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457200" y="3099615"/>
              <a:ext cx="976780" cy="1399968"/>
            </a:xfrm>
            <a:custGeom>
              <a:avLst/>
              <a:gdLst/>
              <a:ahLst/>
              <a:cxnLst/>
              <a:rect l="l" t="t" r="r" b="b"/>
              <a:pathLst>
                <a:path w="10720" h="15364" extrusionOk="0">
                  <a:moveTo>
                    <a:pt x="1718" y="14017"/>
                  </a:moveTo>
                  <a:cubicBezTo>
                    <a:pt x="1718" y="14017"/>
                    <a:pt x="1" y="12071"/>
                    <a:pt x="791" y="10076"/>
                  </a:cubicBezTo>
                  <a:cubicBezTo>
                    <a:pt x="1576" y="8075"/>
                    <a:pt x="3379" y="6697"/>
                    <a:pt x="4023" y="5461"/>
                  </a:cubicBezTo>
                  <a:cubicBezTo>
                    <a:pt x="4671" y="4220"/>
                    <a:pt x="5877" y="1236"/>
                    <a:pt x="8298" y="618"/>
                  </a:cubicBezTo>
                  <a:cubicBezTo>
                    <a:pt x="10719" y="0"/>
                    <a:pt x="8414" y="6499"/>
                    <a:pt x="8328" y="7568"/>
                  </a:cubicBezTo>
                  <a:cubicBezTo>
                    <a:pt x="8247" y="8637"/>
                    <a:pt x="8389" y="10187"/>
                    <a:pt x="7629" y="11058"/>
                  </a:cubicBezTo>
                  <a:cubicBezTo>
                    <a:pt x="6869" y="11930"/>
                    <a:pt x="2731" y="15364"/>
                    <a:pt x="1718" y="140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164090" y="3095879"/>
              <a:ext cx="1015505" cy="1403704"/>
            </a:xfrm>
            <a:custGeom>
              <a:avLst/>
              <a:gdLst/>
              <a:ahLst/>
              <a:cxnLst/>
              <a:rect l="l" t="t" r="r" b="b"/>
              <a:pathLst>
                <a:path w="11145" h="15405" extrusionOk="0">
                  <a:moveTo>
                    <a:pt x="9432" y="14058"/>
                  </a:moveTo>
                  <a:cubicBezTo>
                    <a:pt x="9432" y="14058"/>
                    <a:pt x="11144" y="12112"/>
                    <a:pt x="10359" y="10117"/>
                  </a:cubicBezTo>
                  <a:cubicBezTo>
                    <a:pt x="9569" y="8116"/>
                    <a:pt x="7771" y="6738"/>
                    <a:pt x="7122" y="5502"/>
                  </a:cubicBezTo>
                  <a:cubicBezTo>
                    <a:pt x="6474" y="4261"/>
                    <a:pt x="4843" y="1237"/>
                    <a:pt x="2421" y="619"/>
                  </a:cubicBezTo>
                  <a:cubicBezTo>
                    <a:pt x="0" y="1"/>
                    <a:pt x="2730" y="6540"/>
                    <a:pt x="2817" y="7609"/>
                  </a:cubicBezTo>
                  <a:cubicBezTo>
                    <a:pt x="2903" y="8678"/>
                    <a:pt x="2761" y="10228"/>
                    <a:pt x="3521" y="11099"/>
                  </a:cubicBezTo>
                  <a:cubicBezTo>
                    <a:pt x="4281" y="11971"/>
                    <a:pt x="8419" y="15405"/>
                    <a:pt x="9432" y="14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098297" y="3032189"/>
              <a:ext cx="1378334" cy="1416187"/>
            </a:xfrm>
            <a:custGeom>
              <a:avLst/>
              <a:gdLst/>
              <a:ahLst/>
              <a:cxnLst/>
              <a:rect l="l" t="t" r="r" b="b"/>
              <a:pathLst>
                <a:path w="15127" h="15542" extrusionOk="0">
                  <a:moveTo>
                    <a:pt x="917" y="1576"/>
                  </a:moveTo>
                  <a:cubicBezTo>
                    <a:pt x="1125" y="1221"/>
                    <a:pt x="5208" y="1"/>
                    <a:pt x="5375" y="158"/>
                  </a:cubicBezTo>
                  <a:cubicBezTo>
                    <a:pt x="5542" y="310"/>
                    <a:pt x="6839" y="750"/>
                    <a:pt x="7710" y="750"/>
                  </a:cubicBezTo>
                  <a:cubicBezTo>
                    <a:pt x="8582" y="750"/>
                    <a:pt x="9797" y="41"/>
                    <a:pt x="10010" y="77"/>
                  </a:cubicBezTo>
                  <a:cubicBezTo>
                    <a:pt x="10218" y="117"/>
                    <a:pt x="13966" y="978"/>
                    <a:pt x="14549" y="1454"/>
                  </a:cubicBezTo>
                  <a:cubicBezTo>
                    <a:pt x="15126" y="1931"/>
                    <a:pt x="13181" y="15542"/>
                    <a:pt x="13181" y="15542"/>
                  </a:cubicBezTo>
                  <a:lnTo>
                    <a:pt x="2802" y="15542"/>
                  </a:lnTo>
                  <a:cubicBezTo>
                    <a:pt x="2802" y="15542"/>
                    <a:pt x="1" y="3151"/>
                    <a:pt x="917" y="157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347046" y="3717567"/>
              <a:ext cx="920469" cy="730782"/>
            </a:xfrm>
            <a:custGeom>
              <a:avLst/>
              <a:gdLst/>
              <a:ahLst/>
              <a:cxnLst/>
              <a:rect l="l" t="t" r="r" b="b"/>
              <a:pathLst>
                <a:path w="10102" h="8020" extrusionOk="0">
                  <a:moveTo>
                    <a:pt x="2027" y="8020"/>
                  </a:moveTo>
                  <a:cubicBezTo>
                    <a:pt x="1845" y="8020"/>
                    <a:pt x="1" y="310"/>
                    <a:pt x="168" y="178"/>
                  </a:cubicBezTo>
                  <a:cubicBezTo>
                    <a:pt x="335" y="52"/>
                    <a:pt x="9823" y="1"/>
                    <a:pt x="9960" y="178"/>
                  </a:cubicBezTo>
                  <a:cubicBezTo>
                    <a:pt x="10102" y="361"/>
                    <a:pt x="8668" y="8020"/>
                    <a:pt x="8668" y="80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1714976" y="3911008"/>
              <a:ext cx="171756" cy="171761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1885" y="943"/>
                  </a:moveTo>
                  <a:cubicBezTo>
                    <a:pt x="1885" y="1464"/>
                    <a:pt x="1464" y="1885"/>
                    <a:pt x="942" y="1885"/>
                  </a:cubicBezTo>
                  <a:cubicBezTo>
                    <a:pt x="421" y="1885"/>
                    <a:pt x="0" y="1464"/>
                    <a:pt x="0" y="943"/>
                  </a:cubicBezTo>
                  <a:cubicBezTo>
                    <a:pt x="0" y="426"/>
                    <a:pt x="421" y="0"/>
                    <a:pt x="942" y="0"/>
                  </a:cubicBezTo>
                  <a:cubicBezTo>
                    <a:pt x="1464" y="0"/>
                    <a:pt x="1885" y="426"/>
                    <a:pt x="1885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93191" y="3991737"/>
              <a:ext cx="910264" cy="456602"/>
            </a:xfrm>
            <a:custGeom>
              <a:avLst/>
              <a:gdLst/>
              <a:ahLst/>
              <a:cxnLst/>
              <a:rect l="l" t="t" r="r" b="b"/>
              <a:pathLst>
                <a:path w="9990" h="5011" extrusionOk="0">
                  <a:moveTo>
                    <a:pt x="7315" y="1916"/>
                  </a:moveTo>
                  <a:cubicBezTo>
                    <a:pt x="7315" y="1916"/>
                    <a:pt x="4362" y="1"/>
                    <a:pt x="3065" y="933"/>
                  </a:cubicBezTo>
                  <a:cubicBezTo>
                    <a:pt x="1774" y="1860"/>
                    <a:pt x="1" y="5011"/>
                    <a:pt x="2361" y="5011"/>
                  </a:cubicBezTo>
                  <a:cubicBezTo>
                    <a:pt x="4727" y="5011"/>
                    <a:pt x="7513" y="4844"/>
                    <a:pt x="7513" y="4844"/>
                  </a:cubicBezTo>
                  <a:cubicBezTo>
                    <a:pt x="7513" y="4844"/>
                    <a:pt x="9990" y="4671"/>
                    <a:pt x="7315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113514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366" y="4140"/>
                  </a:moveTo>
                  <a:cubicBezTo>
                    <a:pt x="62" y="3825"/>
                    <a:pt x="1" y="3516"/>
                    <a:pt x="229" y="3263"/>
                  </a:cubicBezTo>
                  <a:cubicBezTo>
                    <a:pt x="452" y="3010"/>
                    <a:pt x="51" y="2676"/>
                    <a:pt x="224" y="2225"/>
                  </a:cubicBezTo>
                  <a:cubicBezTo>
                    <a:pt x="396" y="1774"/>
                    <a:pt x="826" y="1865"/>
                    <a:pt x="786" y="1814"/>
                  </a:cubicBezTo>
                  <a:cubicBezTo>
                    <a:pt x="740" y="1769"/>
                    <a:pt x="705" y="1298"/>
                    <a:pt x="989" y="984"/>
                  </a:cubicBezTo>
                  <a:cubicBezTo>
                    <a:pt x="1267" y="675"/>
                    <a:pt x="1439" y="903"/>
                    <a:pt x="1632" y="817"/>
                  </a:cubicBezTo>
                  <a:cubicBezTo>
                    <a:pt x="1829" y="730"/>
                    <a:pt x="1840" y="1"/>
                    <a:pt x="2412" y="280"/>
                  </a:cubicBezTo>
                  <a:cubicBezTo>
                    <a:pt x="2984" y="563"/>
                    <a:pt x="5715" y="2574"/>
                    <a:pt x="5629" y="3056"/>
                  </a:cubicBezTo>
                  <a:cubicBezTo>
                    <a:pt x="5548" y="3532"/>
                    <a:pt x="5294" y="3516"/>
                    <a:pt x="5294" y="3516"/>
                  </a:cubicBezTo>
                  <a:cubicBezTo>
                    <a:pt x="5294" y="3516"/>
                    <a:pt x="5406" y="3972"/>
                    <a:pt x="5264" y="4140"/>
                  </a:cubicBezTo>
                  <a:cubicBezTo>
                    <a:pt x="5122" y="4307"/>
                    <a:pt x="4925" y="4418"/>
                    <a:pt x="4925" y="4418"/>
                  </a:cubicBezTo>
                  <a:cubicBezTo>
                    <a:pt x="4925" y="4418"/>
                    <a:pt x="4975" y="4778"/>
                    <a:pt x="4778" y="4950"/>
                  </a:cubicBezTo>
                  <a:cubicBezTo>
                    <a:pt x="4580" y="5117"/>
                    <a:pt x="4028" y="5067"/>
                    <a:pt x="4028" y="5067"/>
                  </a:cubicBezTo>
                  <a:cubicBezTo>
                    <a:pt x="4028" y="5067"/>
                    <a:pt x="4053" y="5234"/>
                    <a:pt x="3547" y="5264"/>
                  </a:cubicBezTo>
                  <a:cubicBezTo>
                    <a:pt x="3040" y="5289"/>
                    <a:pt x="1379" y="5183"/>
                    <a:pt x="366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2233248" y="3991737"/>
              <a:ext cx="910811" cy="456602"/>
            </a:xfrm>
            <a:custGeom>
              <a:avLst/>
              <a:gdLst/>
              <a:ahLst/>
              <a:cxnLst/>
              <a:rect l="l" t="t" r="r" b="b"/>
              <a:pathLst>
                <a:path w="9996" h="5011" extrusionOk="0">
                  <a:moveTo>
                    <a:pt x="2676" y="1916"/>
                  </a:moveTo>
                  <a:cubicBezTo>
                    <a:pt x="2676" y="1916"/>
                    <a:pt x="5634" y="1"/>
                    <a:pt x="6926" y="933"/>
                  </a:cubicBezTo>
                  <a:cubicBezTo>
                    <a:pt x="8222" y="1860"/>
                    <a:pt x="9995" y="5011"/>
                    <a:pt x="7630" y="5011"/>
                  </a:cubicBezTo>
                  <a:cubicBezTo>
                    <a:pt x="5264" y="5011"/>
                    <a:pt x="2478" y="4844"/>
                    <a:pt x="2478" y="4844"/>
                  </a:cubicBezTo>
                  <a:cubicBezTo>
                    <a:pt x="2478" y="4844"/>
                    <a:pt x="1" y="4671"/>
                    <a:pt x="2676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2002540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5349" y="4140"/>
                  </a:moveTo>
                  <a:cubicBezTo>
                    <a:pt x="5658" y="3825"/>
                    <a:pt x="5714" y="3516"/>
                    <a:pt x="5491" y="3263"/>
                  </a:cubicBezTo>
                  <a:cubicBezTo>
                    <a:pt x="5263" y="3010"/>
                    <a:pt x="5663" y="2676"/>
                    <a:pt x="5491" y="2225"/>
                  </a:cubicBezTo>
                  <a:cubicBezTo>
                    <a:pt x="5319" y="1774"/>
                    <a:pt x="4888" y="1865"/>
                    <a:pt x="4934" y="1814"/>
                  </a:cubicBezTo>
                  <a:cubicBezTo>
                    <a:pt x="4975" y="1769"/>
                    <a:pt x="5010" y="1298"/>
                    <a:pt x="4731" y="984"/>
                  </a:cubicBezTo>
                  <a:cubicBezTo>
                    <a:pt x="4448" y="675"/>
                    <a:pt x="4275" y="903"/>
                    <a:pt x="4083" y="817"/>
                  </a:cubicBezTo>
                  <a:cubicBezTo>
                    <a:pt x="3890" y="730"/>
                    <a:pt x="3880" y="1"/>
                    <a:pt x="3308" y="280"/>
                  </a:cubicBezTo>
                  <a:cubicBezTo>
                    <a:pt x="2730" y="563"/>
                    <a:pt x="0" y="2574"/>
                    <a:pt x="86" y="3056"/>
                  </a:cubicBezTo>
                  <a:cubicBezTo>
                    <a:pt x="172" y="3532"/>
                    <a:pt x="426" y="3516"/>
                    <a:pt x="426" y="3516"/>
                  </a:cubicBezTo>
                  <a:cubicBezTo>
                    <a:pt x="426" y="3516"/>
                    <a:pt x="314" y="3972"/>
                    <a:pt x="451" y="4140"/>
                  </a:cubicBezTo>
                  <a:cubicBezTo>
                    <a:pt x="593" y="4307"/>
                    <a:pt x="790" y="4418"/>
                    <a:pt x="790" y="4418"/>
                  </a:cubicBezTo>
                  <a:cubicBezTo>
                    <a:pt x="790" y="4418"/>
                    <a:pt x="745" y="4778"/>
                    <a:pt x="942" y="4950"/>
                  </a:cubicBezTo>
                  <a:cubicBezTo>
                    <a:pt x="1140" y="5117"/>
                    <a:pt x="1692" y="5067"/>
                    <a:pt x="1692" y="5067"/>
                  </a:cubicBezTo>
                  <a:cubicBezTo>
                    <a:pt x="1692" y="5067"/>
                    <a:pt x="1662" y="5234"/>
                    <a:pt x="2168" y="5264"/>
                  </a:cubicBezTo>
                  <a:cubicBezTo>
                    <a:pt x="2675" y="5289"/>
                    <a:pt x="4336" y="5183"/>
                    <a:pt x="5349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6"/>
          <p:cNvGrpSpPr/>
          <p:nvPr/>
        </p:nvGrpSpPr>
        <p:grpSpPr>
          <a:xfrm>
            <a:off x="4900306" y="3319588"/>
            <a:ext cx="676105" cy="698576"/>
            <a:chOff x="457200" y="1696875"/>
            <a:chExt cx="2722395" cy="2812878"/>
          </a:xfrm>
        </p:grpSpPr>
        <p:sp>
          <p:nvSpPr>
            <p:cNvPr id="384" name="Google Shape;384;p6"/>
            <p:cNvSpPr/>
            <p:nvPr/>
          </p:nvSpPr>
          <p:spPr>
            <a:xfrm>
              <a:off x="812100" y="1696875"/>
              <a:ext cx="2082217" cy="1882448"/>
            </a:xfrm>
            <a:custGeom>
              <a:avLst/>
              <a:gdLst/>
              <a:ahLst/>
              <a:cxnLst/>
              <a:rect l="l" t="t" r="r" b="b"/>
              <a:pathLst>
                <a:path w="22852" h="20659" extrusionOk="0">
                  <a:moveTo>
                    <a:pt x="4150" y="18738"/>
                  </a:moveTo>
                  <a:cubicBezTo>
                    <a:pt x="4150" y="18738"/>
                    <a:pt x="183" y="17518"/>
                    <a:pt x="92" y="14098"/>
                  </a:cubicBezTo>
                  <a:cubicBezTo>
                    <a:pt x="1" y="10679"/>
                    <a:pt x="3187" y="9970"/>
                    <a:pt x="3126" y="9615"/>
                  </a:cubicBezTo>
                  <a:cubicBezTo>
                    <a:pt x="3066" y="9261"/>
                    <a:pt x="2286" y="6318"/>
                    <a:pt x="3081" y="5127"/>
                  </a:cubicBezTo>
                  <a:cubicBezTo>
                    <a:pt x="3876" y="3937"/>
                    <a:pt x="5431" y="4119"/>
                    <a:pt x="5522" y="3876"/>
                  </a:cubicBezTo>
                  <a:cubicBezTo>
                    <a:pt x="5614" y="3633"/>
                    <a:pt x="6470" y="1"/>
                    <a:pt x="10953" y="1"/>
                  </a:cubicBezTo>
                  <a:cubicBezTo>
                    <a:pt x="15441" y="1"/>
                    <a:pt x="18642" y="4914"/>
                    <a:pt x="18825" y="6135"/>
                  </a:cubicBezTo>
                  <a:cubicBezTo>
                    <a:pt x="19007" y="7356"/>
                    <a:pt x="17057" y="10041"/>
                    <a:pt x="18095" y="10299"/>
                  </a:cubicBezTo>
                  <a:cubicBezTo>
                    <a:pt x="19134" y="10558"/>
                    <a:pt x="22852" y="11018"/>
                    <a:pt x="21970" y="15046"/>
                  </a:cubicBezTo>
                  <a:cubicBezTo>
                    <a:pt x="21084" y="19073"/>
                    <a:pt x="7721" y="20658"/>
                    <a:pt x="4150" y="18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1164813" y="2053232"/>
              <a:ext cx="1202842" cy="1130070"/>
            </a:xfrm>
            <a:custGeom>
              <a:avLst/>
              <a:gdLst/>
              <a:ahLst/>
              <a:cxnLst/>
              <a:rect l="l" t="t" r="r" b="b"/>
              <a:pathLst>
                <a:path w="13201" h="12402" extrusionOk="0">
                  <a:moveTo>
                    <a:pt x="5942" y="12401"/>
                  </a:moveTo>
                  <a:cubicBezTo>
                    <a:pt x="5942" y="12401"/>
                    <a:pt x="5998" y="9909"/>
                    <a:pt x="5714" y="9797"/>
                  </a:cubicBezTo>
                  <a:cubicBezTo>
                    <a:pt x="5435" y="9681"/>
                    <a:pt x="2903" y="9655"/>
                    <a:pt x="2533" y="8865"/>
                  </a:cubicBezTo>
                  <a:cubicBezTo>
                    <a:pt x="2168" y="8080"/>
                    <a:pt x="2082" y="6221"/>
                    <a:pt x="2082" y="6221"/>
                  </a:cubicBezTo>
                  <a:cubicBezTo>
                    <a:pt x="2082" y="6221"/>
                    <a:pt x="284" y="6814"/>
                    <a:pt x="142" y="5010"/>
                  </a:cubicBezTo>
                  <a:cubicBezTo>
                    <a:pt x="0" y="3212"/>
                    <a:pt x="1211" y="3015"/>
                    <a:pt x="1520" y="3719"/>
                  </a:cubicBezTo>
                  <a:cubicBezTo>
                    <a:pt x="1829" y="4418"/>
                    <a:pt x="2168" y="4732"/>
                    <a:pt x="2168" y="4732"/>
                  </a:cubicBezTo>
                  <a:cubicBezTo>
                    <a:pt x="2168" y="4732"/>
                    <a:pt x="2112" y="2589"/>
                    <a:pt x="2199" y="2422"/>
                  </a:cubicBezTo>
                  <a:cubicBezTo>
                    <a:pt x="2280" y="2255"/>
                    <a:pt x="3885" y="1"/>
                    <a:pt x="3885" y="1"/>
                  </a:cubicBezTo>
                  <a:cubicBezTo>
                    <a:pt x="3885" y="1"/>
                    <a:pt x="3490" y="3096"/>
                    <a:pt x="5096" y="3293"/>
                  </a:cubicBezTo>
                  <a:cubicBezTo>
                    <a:pt x="6702" y="3491"/>
                    <a:pt x="9007" y="2255"/>
                    <a:pt x="9908" y="2169"/>
                  </a:cubicBezTo>
                  <a:cubicBezTo>
                    <a:pt x="10810" y="2082"/>
                    <a:pt x="10977" y="2645"/>
                    <a:pt x="10977" y="3151"/>
                  </a:cubicBezTo>
                  <a:lnTo>
                    <a:pt x="10977" y="4504"/>
                  </a:lnTo>
                  <a:cubicBezTo>
                    <a:pt x="10977" y="4504"/>
                    <a:pt x="11484" y="3744"/>
                    <a:pt x="11707" y="3349"/>
                  </a:cubicBezTo>
                  <a:cubicBezTo>
                    <a:pt x="11935" y="2959"/>
                    <a:pt x="13201" y="3405"/>
                    <a:pt x="12917" y="5096"/>
                  </a:cubicBezTo>
                  <a:cubicBezTo>
                    <a:pt x="12639" y="6783"/>
                    <a:pt x="11175" y="6277"/>
                    <a:pt x="11175" y="6388"/>
                  </a:cubicBezTo>
                  <a:cubicBezTo>
                    <a:pt x="11175" y="6505"/>
                    <a:pt x="11200" y="8668"/>
                    <a:pt x="10866" y="9088"/>
                  </a:cubicBezTo>
                  <a:cubicBezTo>
                    <a:pt x="10537" y="9493"/>
                    <a:pt x="7852" y="9544"/>
                    <a:pt x="7826" y="9737"/>
                  </a:cubicBezTo>
                  <a:cubicBezTo>
                    <a:pt x="7796" y="9934"/>
                    <a:pt x="7994" y="12401"/>
                    <a:pt x="7994" y="1240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164813" y="2327857"/>
              <a:ext cx="203556" cy="346256"/>
            </a:xfrm>
            <a:custGeom>
              <a:avLst/>
              <a:gdLst/>
              <a:ahLst/>
              <a:cxnLst/>
              <a:rect l="l" t="t" r="r" b="b"/>
              <a:pathLst>
                <a:path w="2234" h="3800" extrusionOk="0">
                  <a:moveTo>
                    <a:pt x="2168" y="1713"/>
                  </a:moveTo>
                  <a:cubicBezTo>
                    <a:pt x="2158" y="1703"/>
                    <a:pt x="1824" y="1394"/>
                    <a:pt x="1520" y="705"/>
                  </a:cubicBezTo>
                  <a:cubicBezTo>
                    <a:pt x="1211" y="1"/>
                    <a:pt x="0" y="198"/>
                    <a:pt x="142" y="1996"/>
                  </a:cubicBezTo>
                  <a:cubicBezTo>
                    <a:pt x="284" y="3800"/>
                    <a:pt x="2082" y="3207"/>
                    <a:pt x="2082" y="3207"/>
                  </a:cubicBezTo>
                  <a:cubicBezTo>
                    <a:pt x="2082" y="3207"/>
                    <a:pt x="2234" y="2381"/>
                    <a:pt x="2168" y="1713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2167279" y="2322755"/>
              <a:ext cx="200367" cy="327850"/>
            </a:xfrm>
            <a:custGeom>
              <a:avLst/>
              <a:gdLst/>
              <a:ahLst/>
              <a:cxnLst/>
              <a:rect l="l" t="t" r="r" b="b"/>
              <a:pathLst>
                <a:path w="2199" h="3598" extrusionOk="0">
                  <a:moveTo>
                    <a:pt x="705" y="391"/>
                  </a:moveTo>
                  <a:cubicBezTo>
                    <a:pt x="512" y="735"/>
                    <a:pt x="107" y="1353"/>
                    <a:pt x="1" y="1510"/>
                  </a:cubicBezTo>
                  <a:cubicBezTo>
                    <a:pt x="16" y="2149"/>
                    <a:pt x="16" y="2802"/>
                    <a:pt x="173" y="3430"/>
                  </a:cubicBezTo>
                  <a:cubicBezTo>
                    <a:pt x="472" y="3435"/>
                    <a:pt x="1672" y="3597"/>
                    <a:pt x="1915" y="2138"/>
                  </a:cubicBezTo>
                  <a:cubicBezTo>
                    <a:pt x="2199" y="447"/>
                    <a:pt x="933" y="1"/>
                    <a:pt x="705" y="39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690465" y="2943077"/>
              <a:ext cx="202736" cy="240192"/>
            </a:xfrm>
            <a:custGeom>
              <a:avLst/>
              <a:gdLst/>
              <a:ahLst/>
              <a:cxnLst/>
              <a:rect l="l" t="t" r="r" b="b"/>
              <a:pathLst>
                <a:path w="2225" h="2636" extrusionOk="0">
                  <a:moveTo>
                    <a:pt x="2052" y="1"/>
                  </a:moveTo>
                  <a:cubicBezTo>
                    <a:pt x="1374" y="57"/>
                    <a:pt x="690" y="87"/>
                    <a:pt x="1" y="92"/>
                  </a:cubicBezTo>
                  <a:cubicBezTo>
                    <a:pt x="219" y="492"/>
                    <a:pt x="173" y="2635"/>
                    <a:pt x="173" y="2635"/>
                  </a:cubicBezTo>
                  <a:lnTo>
                    <a:pt x="2225" y="2635"/>
                  </a:lnTo>
                  <a:cubicBezTo>
                    <a:pt x="2225" y="2635"/>
                    <a:pt x="2042" y="330"/>
                    <a:pt x="2052" y="1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57200" y="3099615"/>
              <a:ext cx="976780" cy="1399968"/>
            </a:xfrm>
            <a:custGeom>
              <a:avLst/>
              <a:gdLst/>
              <a:ahLst/>
              <a:cxnLst/>
              <a:rect l="l" t="t" r="r" b="b"/>
              <a:pathLst>
                <a:path w="10720" h="15364" extrusionOk="0">
                  <a:moveTo>
                    <a:pt x="1718" y="14017"/>
                  </a:moveTo>
                  <a:cubicBezTo>
                    <a:pt x="1718" y="14017"/>
                    <a:pt x="1" y="12071"/>
                    <a:pt x="791" y="10076"/>
                  </a:cubicBezTo>
                  <a:cubicBezTo>
                    <a:pt x="1576" y="8075"/>
                    <a:pt x="3379" y="6697"/>
                    <a:pt x="4023" y="5461"/>
                  </a:cubicBezTo>
                  <a:cubicBezTo>
                    <a:pt x="4671" y="4220"/>
                    <a:pt x="5877" y="1236"/>
                    <a:pt x="8298" y="618"/>
                  </a:cubicBezTo>
                  <a:cubicBezTo>
                    <a:pt x="10719" y="0"/>
                    <a:pt x="8414" y="6499"/>
                    <a:pt x="8328" y="7568"/>
                  </a:cubicBezTo>
                  <a:cubicBezTo>
                    <a:pt x="8247" y="8637"/>
                    <a:pt x="8389" y="10187"/>
                    <a:pt x="7629" y="11058"/>
                  </a:cubicBezTo>
                  <a:cubicBezTo>
                    <a:pt x="6869" y="11930"/>
                    <a:pt x="2731" y="15364"/>
                    <a:pt x="1718" y="140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2164090" y="3095879"/>
              <a:ext cx="1015505" cy="1403704"/>
            </a:xfrm>
            <a:custGeom>
              <a:avLst/>
              <a:gdLst/>
              <a:ahLst/>
              <a:cxnLst/>
              <a:rect l="l" t="t" r="r" b="b"/>
              <a:pathLst>
                <a:path w="11145" h="15405" extrusionOk="0">
                  <a:moveTo>
                    <a:pt x="9432" y="14058"/>
                  </a:moveTo>
                  <a:cubicBezTo>
                    <a:pt x="9432" y="14058"/>
                    <a:pt x="11144" y="12112"/>
                    <a:pt x="10359" y="10117"/>
                  </a:cubicBezTo>
                  <a:cubicBezTo>
                    <a:pt x="9569" y="8116"/>
                    <a:pt x="7771" y="6738"/>
                    <a:pt x="7122" y="5502"/>
                  </a:cubicBezTo>
                  <a:cubicBezTo>
                    <a:pt x="6474" y="4261"/>
                    <a:pt x="4843" y="1237"/>
                    <a:pt x="2421" y="619"/>
                  </a:cubicBezTo>
                  <a:cubicBezTo>
                    <a:pt x="0" y="1"/>
                    <a:pt x="2730" y="6540"/>
                    <a:pt x="2817" y="7609"/>
                  </a:cubicBezTo>
                  <a:cubicBezTo>
                    <a:pt x="2903" y="8678"/>
                    <a:pt x="2761" y="10228"/>
                    <a:pt x="3521" y="11099"/>
                  </a:cubicBezTo>
                  <a:cubicBezTo>
                    <a:pt x="4281" y="11971"/>
                    <a:pt x="8419" y="15405"/>
                    <a:pt x="9432" y="140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1098297" y="3032189"/>
              <a:ext cx="1378334" cy="1416187"/>
            </a:xfrm>
            <a:custGeom>
              <a:avLst/>
              <a:gdLst/>
              <a:ahLst/>
              <a:cxnLst/>
              <a:rect l="l" t="t" r="r" b="b"/>
              <a:pathLst>
                <a:path w="15127" h="15542" extrusionOk="0">
                  <a:moveTo>
                    <a:pt x="917" y="1576"/>
                  </a:moveTo>
                  <a:cubicBezTo>
                    <a:pt x="1125" y="1221"/>
                    <a:pt x="5208" y="1"/>
                    <a:pt x="5375" y="158"/>
                  </a:cubicBezTo>
                  <a:cubicBezTo>
                    <a:pt x="5542" y="310"/>
                    <a:pt x="6839" y="750"/>
                    <a:pt x="7710" y="750"/>
                  </a:cubicBezTo>
                  <a:cubicBezTo>
                    <a:pt x="8582" y="750"/>
                    <a:pt x="9797" y="41"/>
                    <a:pt x="10010" y="77"/>
                  </a:cubicBezTo>
                  <a:cubicBezTo>
                    <a:pt x="10218" y="117"/>
                    <a:pt x="13966" y="978"/>
                    <a:pt x="14549" y="1454"/>
                  </a:cubicBezTo>
                  <a:cubicBezTo>
                    <a:pt x="15126" y="1931"/>
                    <a:pt x="13181" y="15542"/>
                    <a:pt x="13181" y="15542"/>
                  </a:cubicBezTo>
                  <a:lnTo>
                    <a:pt x="2802" y="15542"/>
                  </a:lnTo>
                  <a:cubicBezTo>
                    <a:pt x="2802" y="15542"/>
                    <a:pt x="1" y="3151"/>
                    <a:pt x="917" y="1576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1347046" y="3717567"/>
              <a:ext cx="920469" cy="730782"/>
            </a:xfrm>
            <a:custGeom>
              <a:avLst/>
              <a:gdLst/>
              <a:ahLst/>
              <a:cxnLst/>
              <a:rect l="l" t="t" r="r" b="b"/>
              <a:pathLst>
                <a:path w="10102" h="8020" extrusionOk="0">
                  <a:moveTo>
                    <a:pt x="2027" y="8020"/>
                  </a:moveTo>
                  <a:cubicBezTo>
                    <a:pt x="1845" y="8020"/>
                    <a:pt x="1" y="310"/>
                    <a:pt x="168" y="178"/>
                  </a:cubicBezTo>
                  <a:cubicBezTo>
                    <a:pt x="335" y="52"/>
                    <a:pt x="9823" y="1"/>
                    <a:pt x="9960" y="178"/>
                  </a:cubicBezTo>
                  <a:cubicBezTo>
                    <a:pt x="10102" y="361"/>
                    <a:pt x="8668" y="8020"/>
                    <a:pt x="8668" y="80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1714976" y="3911008"/>
              <a:ext cx="171756" cy="171761"/>
            </a:xfrm>
            <a:custGeom>
              <a:avLst/>
              <a:gdLst/>
              <a:ahLst/>
              <a:cxnLst/>
              <a:rect l="l" t="t" r="r" b="b"/>
              <a:pathLst>
                <a:path w="1885" h="1885" extrusionOk="0">
                  <a:moveTo>
                    <a:pt x="1885" y="943"/>
                  </a:moveTo>
                  <a:cubicBezTo>
                    <a:pt x="1885" y="1464"/>
                    <a:pt x="1464" y="1885"/>
                    <a:pt x="942" y="1885"/>
                  </a:cubicBezTo>
                  <a:cubicBezTo>
                    <a:pt x="421" y="1885"/>
                    <a:pt x="0" y="1464"/>
                    <a:pt x="0" y="943"/>
                  </a:cubicBezTo>
                  <a:cubicBezTo>
                    <a:pt x="0" y="426"/>
                    <a:pt x="421" y="0"/>
                    <a:pt x="942" y="0"/>
                  </a:cubicBezTo>
                  <a:cubicBezTo>
                    <a:pt x="1464" y="0"/>
                    <a:pt x="1885" y="426"/>
                    <a:pt x="1885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93191" y="3991737"/>
              <a:ext cx="910264" cy="456602"/>
            </a:xfrm>
            <a:custGeom>
              <a:avLst/>
              <a:gdLst/>
              <a:ahLst/>
              <a:cxnLst/>
              <a:rect l="l" t="t" r="r" b="b"/>
              <a:pathLst>
                <a:path w="9990" h="5011" extrusionOk="0">
                  <a:moveTo>
                    <a:pt x="7315" y="1916"/>
                  </a:moveTo>
                  <a:cubicBezTo>
                    <a:pt x="7315" y="1916"/>
                    <a:pt x="4362" y="1"/>
                    <a:pt x="3065" y="933"/>
                  </a:cubicBezTo>
                  <a:cubicBezTo>
                    <a:pt x="1774" y="1860"/>
                    <a:pt x="1" y="5011"/>
                    <a:pt x="2361" y="5011"/>
                  </a:cubicBezTo>
                  <a:cubicBezTo>
                    <a:pt x="4727" y="5011"/>
                    <a:pt x="7513" y="4844"/>
                    <a:pt x="7513" y="4844"/>
                  </a:cubicBezTo>
                  <a:cubicBezTo>
                    <a:pt x="7513" y="4844"/>
                    <a:pt x="9990" y="4671"/>
                    <a:pt x="7315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113514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366" y="4140"/>
                  </a:moveTo>
                  <a:cubicBezTo>
                    <a:pt x="62" y="3825"/>
                    <a:pt x="1" y="3516"/>
                    <a:pt x="229" y="3263"/>
                  </a:cubicBezTo>
                  <a:cubicBezTo>
                    <a:pt x="452" y="3010"/>
                    <a:pt x="51" y="2676"/>
                    <a:pt x="224" y="2225"/>
                  </a:cubicBezTo>
                  <a:cubicBezTo>
                    <a:pt x="396" y="1774"/>
                    <a:pt x="826" y="1865"/>
                    <a:pt x="786" y="1814"/>
                  </a:cubicBezTo>
                  <a:cubicBezTo>
                    <a:pt x="740" y="1769"/>
                    <a:pt x="705" y="1298"/>
                    <a:pt x="989" y="984"/>
                  </a:cubicBezTo>
                  <a:cubicBezTo>
                    <a:pt x="1267" y="675"/>
                    <a:pt x="1439" y="903"/>
                    <a:pt x="1632" y="817"/>
                  </a:cubicBezTo>
                  <a:cubicBezTo>
                    <a:pt x="1829" y="730"/>
                    <a:pt x="1840" y="1"/>
                    <a:pt x="2412" y="280"/>
                  </a:cubicBezTo>
                  <a:cubicBezTo>
                    <a:pt x="2984" y="563"/>
                    <a:pt x="5715" y="2574"/>
                    <a:pt x="5629" y="3056"/>
                  </a:cubicBezTo>
                  <a:cubicBezTo>
                    <a:pt x="5548" y="3532"/>
                    <a:pt x="5294" y="3516"/>
                    <a:pt x="5294" y="3516"/>
                  </a:cubicBezTo>
                  <a:cubicBezTo>
                    <a:pt x="5294" y="3516"/>
                    <a:pt x="5406" y="3972"/>
                    <a:pt x="5264" y="4140"/>
                  </a:cubicBezTo>
                  <a:cubicBezTo>
                    <a:pt x="5122" y="4307"/>
                    <a:pt x="4925" y="4418"/>
                    <a:pt x="4925" y="4418"/>
                  </a:cubicBezTo>
                  <a:cubicBezTo>
                    <a:pt x="4925" y="4418"/>
                    <a:pt x="4975" y="4778"/>
                    <a:pt x="4778" y="4950"/>
                  </a:cubicBezTo>
                  <a:cubicBezTo>
                    <a:pt x="4580" y="5117"/>
                    <a:pt x="4028" y="5067"/>
                    <a:pt x="4028" y="5067"/>
                  </a:cubicBezTo>
                  <a:cubicBezTo>
                    <a:pt x="4028" y="5067"/>
                    <a:pt x="4053" y="5234"/>
                    <a:pt x="3547" y="5264"/>
                  </a:cubicBezTo>
                  <a:cubicBezTo>
                    <a:pt x="3040" y="5289"/>
                    <a:pt x="1379" y="5183"/>
                    <a:pt x="366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2233248" y="3991737"/>
              <a:ext cx="910811" cy="456602"/>
            </a:xfrm>
            <a:custGeom>
              <a:avLst/>
              <a:gdLst/>
              <a:ahLst/>
              <a:cxnLst/>
              <a:rect l="l" t="t" r="r" b="b"/>
              <a:pathLst>
                <a:path w="9996" h="5011" extrusionOk="0">
                  <a:moveTo>
                    <a:pt x="2676" y="1916"/>
                  </a:moveTo>
                  <a:cubicBezTo>
                    <a:pt x="2676" y="1916"/>
                    <a:pt x="5634" y="1"/>
                    <a:pt x="6926" y="933"/>
                  </a:cubicBezTo>
                  <a:cubicBezTo>
                    <a:pt x="8222" y="1860"/>
                    <a:pt x="9995" y="5011"/>
                    <a:pt x="7630" y="5011"/>
                  </a:cubicBezTo>
                  <a:cubicBezTo>
                    <a:pt x="5264" y="5011"/>
                    <a:pt x="2478" y="4844"/>
                    <a:pt x="2478" y="4844"/>
                  </a:cubicBezTo>
                  <a:cubicBezTo>
                    <a:pt x="2478" y="4844"/>
                    <a:pt x="1" y="4671"/>
                    <a:pt x="2676" y="1916"/>
                  </a:cubicBezTo>
                  <a:close/>
                </a:path>
              </a:pathLst>
            </a:custGeom>
            <a:solidFill>
              <a:srgbClr val="DF8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002540" y="4027728"/>
              <a:ext cx="520737" cy="482025"/>
            </a:xfrm>
            <a:custGeom>
              <a:avLst/>
              <a:gdLst/>
              <a:ahLst/>
              <a:cxnLst/>
              <a:rect l="l" t="t" r="r" b="b"/>
              <a:pathLst>
                <a:path w="5715" h="5290" extrusionOk="0">
                  <a:moveTo>
                    <a:pt x="5349" y="4140"/>
                  </a:moveTo>
                  <a:cubicBezTo>
                    <a:pt x="5658" y="3825"/>
                    <a:pt x="5714" y="3516"/>
                    <a:pt x="5491" y="3263"/>
                  </a:cubicBezTo>
                  <a:cubicBezTo>
                    <a:pt x="5263" y="3010"/>
                    <a:pt x="5663" y="2676"/>
                    <a:pt x="5491" y="2225"/>
                  </a:cubicBezTo>
                  <a:cubicBezTo>
                    <a:pt x="5319" y="1774"/>
                    <a:pt x="4888" y="1865"/>
                    <a:pt x="4934" y="1814"/>
                  </a:cubicBezTo>
                  <a:cubicBezTo>
                    <a:pt x="4975" y="1769"/>
                    <a:pt x="5010" y="1298"/>
                    <a:pt x="4731" y="984"/>
                  </a:cubicBezTo>
                  <a:cubicBezTo>
                    <a:pt x="4448" y="675"/>
                    <a:pt x="4275" y="903"/>
                    <a:pt x="4083" y="817"/>
                  </a:cubicBezTo>
                  <a:cubicBezTo>
                    <a:pt x="3890" y="730"/>
                    <a:pt x="3880" y="1"/>
                    <a:pt x="3308" y="280"/>
                  </a:cubicBezTo>
                  <a:cubicBezTo>
                    <a:pt x="2730" y="563"/>
                    <a:pt x="0" y="2574"/>
                    <a:pt x="86" y="3056"/>
                  </a:cubicBezTo>
                  <a:cubicBezTo>
                    <a:pt x="172" y="3532"/>
                    <a:pt x="426" y="3516"/>
                    <a:pt x="426" y="3516"/>
                  </a:cubicBezTo>
                  <a:cubicBezTo>
                    <a:pt x="426" y="3516"/>
                    <a:pt x="314" y="3972"/>
                    <a:pt x="451" y="4140"/>
                  </a:cubicBezTo>
                  <a:cubicBezTo>
                    <a:pt x="593" y="4307"/>
                    <a:pt x="790" y="4418"/>
                    <a:pt x="790" y="4418"/>
                  </a:cubicBezTo>
                  <a:cubicBezTo>
                    <a:pt x="790" y="4418"/>
                    <a:pt x="745" y="4778"/>
                    <a:pt x="942" y="4950"/>
                  </a:cubicBezTo>
                  <a:cubicBezTo>
                    <a:pt x="1140" y="5117"/>
                    <a:pt x="1692" y="5067"/>
                    <a:pt x="1692" y="5067"/>
                  </a:cubicBezTo>
                  <a:cubicBezTo>
                    <a:pt x="1692" y="5067"/>
                    <a:pt x="1662" y="5234"/>
                    <a:pt x="2168" y="5264"/>
                  </a:cubicBezTo>
                  <a:cubicBezTo>
                    <a:pt x="2675" y="5289"/>
                    <a:pt x="4336" y="5183"/>
                    <a:pt x="5349" y="4140"/>
                  </a:cubicBezTo>
                  <a:close/>
                </a:path>
              </a:pathLst>
            </a:custGeom>
            <a:solidFill>
              <a:srgbClr val="FAA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6"/>
          <p:cNvSpPr txBox="1"/>
          <p:nvPr/>
        </p:nvSpPr>
        <p:spPr>
          <a:xfrm>
            <a:off x="3734800" y="4200919"/>
            <a:ext cx="17893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F03F58"/>
                </a:solidFill>
              </a:rPr>
              <a:t>두 고객은 취향이 비슷함</a:t>
            </a:r>
            <a:endParaRPr sz="1100" b="1" i="0" u="none" strike="noStrike" cap="none">
              <a:solidFill>
                <a:srgbClr val="F03F58"/>
              </a:solidFill>
            </a:endParaRPr>
          </a:p>
        </p:txBody>
      </p:sp>
      <p:pic>
        <p:nvPicPr>
          <p:cNvPr id="399" name="Google Shape;399;p6" descr="Fried chicken - Free food and restaurant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1796" y="2549264"/>
            <a:ext cx="649272" cy="64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" descr="Pizza - Free food and restaurant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97942" y="2626523"/>
            <a:ext cx="569643" cy="569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6"/>
          <p:cNvCxnSpPr/>
          <p:nvPr/>
        </p:nvCxnSpPr>
        <p:spPr>
          <a:xfrm>
            <a:off x="4209894" y="3683496"/>
            <a:ext cx="6904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402" name="Google Shape;402;p6"/>
          <p:cNvGrpSpPr/>
          <p:nvPr/>
        </p:nvGrpSpPr>
        <p:grpSpPr>
          <a:xfrm>
            <a:off x="6172156" y="1251109"/>
            <a:ext cx="2401454" cy="447729"/>
            <a:chOff x="1108416" y="1378510"/>
            <a:chExt cx="2068840" cy="572700"/>
          </a:xfrm>
        </p:grpSpPr>
        <p:sp>
          <p:nvSpPr>
            <p:cNvPr id="403" name="Google Shape;403;p6"/>
            <p:cNvSpPr/>
            <p:nvPr/>
          </p:nvSpPr>
          <p:spPr>
            <a:xfrm flipH="1">
              <a:off x="1108416" y="1378510"/>
              <a:ext cx="2068840" cy="5727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4" name="Google Shape;404;p6"/>
            <p:cNvSpPr txBox="1"/>
            <p:nvPr/>
          </p:nvSpPr>
          <p:spPr>
            <a:xfrm flipH="1">
              <a:off x="1108416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</a:rPr>
                <a:t>하이브리드 필터링</a:t>
              </a:r>
              <a:endParaRPr b="1"/>
            </a:p>
          </p:txBody>
        </p:sp>
      </p:grpSp>
      <p:sp>
        <p:nvSpPr>
          <p:cNvPr id="405" name="Google Shape;405;p6"/>
          <p:cNvSpPr txBox="1"/>
          <p:nvPr/>
        </p:nvSpPr>
        <p:spPr>
          <a:xfrm>
            <a:off x="6338409" y="1806969"/>
            <a:ext cx="2068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두 모델이 결합된 </a:t>
            </a:r>
            <a:br>
              <a:rPr lang="en" sz="1400" b="1" i="0" u="none" strike="noStrike" cap="none">
                <a:solidFill>
                  <a:schemeClr val="dk1"/>
                </a:solidFill>
              </a:rPr>
            </a:br>
            <a:r>
              <a:rPr lang="en" sz="1400" b="1" i="0" u="none" strike="noStrike" cap="none">
                <a:solidFill>
                  <a:schemeClr val="dk1"/>
                </a:solidFill>
              </a:rPr>
              <a:t>분석 방법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406" name="Google Shape;406;p6"/>
          <p:cNvGrpSpPr/>
          <p:nvPr/>
        </p:nvGrpSpPr>
        <p:grpSpPr>
          <a:xfrm>
            <a:off x="6608524" y="2508128"/>
            <a:ext cx="1528594" cy="523208"/>
            <a:chOff x="457199" y="1095375"/>
            <a:chExt cx="1980300" cy="952500"/>
          </a:xfrm>
        </p:grpSpPr>
        <p:sp>
          <p:nvSpPr>
            <p:cNvPr id="407" name="Google Shape;407;p6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rgbClr val="FE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408" name="Google Shape;408;p6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rgbClr val="FE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컨텐츠 기반 필터링</a:t>
              </a:r>
              <a:endParaRPr sz="1300" b="1"/>
            </a:p>
          </p:txBody>
        </p:sp>
      </p:grpSp>
      <p:grpSp>
        <p:nvGrpSpPr>
          <p:cNvPr id="409" name="Google Shape;409;p6"/>
          <p:cNvGrpSpPr/>
          <p:nvPr/>
        </p:nvGrpSpPr>
        <p:grpSpPr>
          <a:xfrm>
            <a:off x="6598370" y="3310522"/>
            <a:ext cx="1528594" cy="434911"/>
            <a:chOff x="457199" y="1095375"/>
            <a:chExt cx="1980300" cy="952500"/>
          </a:xfrm>
        </p:grpSpPr>
        <p:sp>
          <p:nvSpPr>
            <p:cNvPr id="410" name="Google Shape;410;p6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rgbClr val="FE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411" name="Google Shape;411;p6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rgbClr val="FE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협업 필터링</a:t>
              </a:r>
              <a:endParaRPr sz="1300" b="1"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6608530" y="4041872"/>
            <a:ext cx="1528594" cy="434911"/>
            <a:chOff x="457199" y="1095375"/>
            <a:chExt cx="1980300" cy="952500"/>
          </a:xfrm>
        </p:grpSpPr>
        <p:sp>
          <p:nvSpPr>
            <p:cNvPr id="413" name="Google Shape;413;p6"/>
            <p:cNvSpPr/>
            <p:nvPr/>
          </p:nvSpPr>
          <p:spPr>
            <a:xfrm>
              <a:off x="457199" y="1095375"/>
              <a:ext cx="1980300" cy="952500"/>
            </a:xfrm>
            <a:prstGeom prst="roundRect">
              <a:avLst>
                <a:gd name="adj" fmla="val 16667"/>
              </a:avLst>
            </a:pr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chemeClr val="lt1"/>
                </a:solidFill>
              </a:endParaRPr>
            </a:p>
          </p:txBody>
        </p:sp>
        <p:sp>
          <p:nvSpPr>
            <p:cNvPr id="414" name="Google Shape;414;p6"/>
            <p:cNvSpPr txBox="1"/>
            <p:nvPr/>
          </p:nvSpPr>
          <p:spPr>
            <a:xfrm>
              <a:off x="457199" y="1397324"/>
              <a:ext cx="1980300" cy="348600"/>
            </a:xfrm>
            <a:prstGeom prst="rect">
              <a:avLst/>
            </a:prstGeom>
            <a:solidFill>
              <a:srgbClr val="AC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rgbClr val="FFFFFF"/>
                  </a:solidFill>
                </a:rPr>
                <a:t>그 외 추천시스템</a:t>
              </a:r>
              <a:endParaRPr sz="1300" b="1"/>
            </a:p>
          </p:txBody>
        </p:sp>
      </p:grpSp>
      <p:sp>
        <p:nvSpPr>
          <p:cNvPr id="415" name="Google Shape;415;p6"/>
          <p:cNvSpPr txBox="1"/>
          <p:nvPr/>
        </p:nvSpPr>
        <p:spPr>
          <a:xfrm>
            <a:off x="7215302" y="3014525"/>
            <a:ext cx="29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"/>
          <p:cNvSpPr txBox="1"/>
          <p:nvPr/>
        </p:nvSpPr>
        <p:spPr>
          <a:xfrm>
            <a:off x="7225462" y="3767928"/>
            <a:ext cx="29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데이터 설명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"/>
          <p:cNvSpPr txBox="1"/>
          <p:nvPr/>
        </p:nvSpPr>
        <p:spPr>
          <a:xfrm>
            <a:off x="376500" y="1315075"/>
            <a:ext cx="44472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데이터 출처: 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뉴스 크롤링</a:t>
            </a:r>
            <a:endParaRPr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데이터 수집 기간: 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2023년 5월 24일 - 25일</a:t>
            </a:r>
            <a:endParaRPr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b="1">
                <a:solidFill>
                  <a:schemeClr val="dk1"/>
                </a:solidFill>
              </a:rPr>
              <a:t>변수 선정: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-   종속변수: section (카테고리 – 범주형 데이터)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 -   설명변수: main (기사 본문 - 비정형 데이터)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b="1">
                <a:solidFill>
                  <a:schemeClr val="dk1"/>
                </a:solidFill>
              </a:rPr>
              <a:t>데이터 카테고리: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정치(100), 경제(101), 사회(102),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생활/문화(103), 세계(104), IT/과학(105)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423" name="Google Shape;423;p7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9200" y="1784425"/>
            <a:ext cx="4195499" cy="235854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"/>
          <p:cNvSpPr txBox="1"/>
          <p:nvPr/>
        </p:nvSpPr>
        <p:spPr>
          <a:xfrm>
            <a:off x="4572000" y="1315068"/>
            <a:ext cx="4572000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예시: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3bcd4f077_4_9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데이터 설명 - 전처리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e3bcd4f077_4_9"/>
          <p:cNvSpPr txBox="1"/>
          <p:nvPr/>
        </p:nvSpPr>
        <p:spPr>
          <a:xfrm>
            <a:off x="805076" y="1354750"/>
            <a:ext cx="6612600" cy="3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데이터 전처리 항목:</a:t>
            </a:r>
            <a:endParaRPr b="1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  중복값 및 결측치 제거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  특수기호 제거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  불용어 제거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-   영문/숫자/공란 제거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1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</a:pPr>
            <a:r>
              <a:rPr lang="en" sz="1400" b="1" i="0" u="none" strike="noStrike" cap="none">
                <a:solidFill>
                  <a:schemeClr val="dk1"/>
                </a:solidFill>
              </a:rPr>
              <a:t>데이터 개수: </a:t>
            </a:r>
            <a:b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1,500개의 행, 6개의 열 데이터(중복/결측값이 없으므로 1,500개 그대로 </a:t>
            </a:r>
            <a:r>
              <a:rPr lang="en">
                <a:solidFill>
                  <a:schemeClr val="dk1"/>
                </a:solidFill>
              </a:rPr>
              <a:t>사용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1e3bcd4f077_4_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870" y="1472510"/>
            <a:ext cx="4830762" cy="157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3bcd4f077_4_15"/>
          <p:cNvSpPr/>
          <p:nvPr/>
        </p:nvSpPr>
        <p:spPr>
          <a:xfrm>
            <a:off x="3225800" y="1551122"/>
            <a:ext cx="5821680" cy="31326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e3bcd4f077_4_15"/>
          <p:cNvSpPr txBox="1">
            <a:spLocks noGrp="1"/>
          </p:cNvSpPr>
          <p:nvPr>
            <p:ph type="title"/>
          </p:nvPr>
        </p:nvSpPr>
        <p:spPr>
          <a:xfrm>
            <a:off x="805070" y="410400"/>
            <a:ext cx="75636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데이터 설명 - EDA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e3bcd4f077_4_15"/>
          <p:cNvSpPr txBox="1"/>
          <p:nvPr/>
        </p:nvSpPr>
        <p:spPr>
          <a:xfrm>
            <a:off x="3903251" y="2895482"/>
            <a:ext cx="8989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정치(100)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9" name="Google Shape;439;g1e3bcd4f077_4_15"/>
          <p:cNvSpPr txBox="1"/>
          <p:nvPr/>
        </p:nvSpPr>
        <p:spPr>
          <a:xfrm>
            <a:off x="5806535" y="2881197"/>
            <a:ext cx="8989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경제(101)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0" name="Google Shape;440;g1e3bcd4f077_4_15"/>
          <p:cNvSpPr txBox="1"/>
          <p:nvPr/>
        </p:nvSpPr>
        <p:spPr>
          <a:xfrm>
            <a:off x="7721257" y="2890802"/>
            <a:ext cx="8989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사회(102)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1" name="Google Shape;441;g1e3bcd4f077_4_15"/>
          <p:cNvSpPr txBox="1"/>
          <p:nvPr/>
        </p:nvSpPr>
        <p:spPr>
          <a:xfrm>
            <a:off x="3669200" y="4295100"/>
            <a:ext cx="138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생활/문화(103)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grpSp>
        <p:nvGrpSpPr>
          <p:cNvPr id="442" name="Google Shape;442;g1e3bcd4f077_4_15"/>
          <p:cNvGrpSpPr/>
          <p:nvPr/>
        </p:nvGrpSpPr>
        <p:grpSpPr>
          <a:xfrm>
            <a:off x="5055257" y="1383343"/>
            <a:ext cx="2401455" cy="348600"/>
            <a:chOff x="1108415" y="1490560"/>
            <a:chExt cx="2068840" cy="348600"/>
          </a:xfrm>
        </p:grpSpPr>
        <p:sp>
          <p:nvSpPr>
            <p:cNvPr id="443" name="Google Shape;443;g1e3bcd4f077_4_15"/>
            <p:cNvSpPr/>
            <p:nvPr/>
          </p:nvSpPr>
          <p:spPr>
            <a:xfrm flipH="1">
              <a:off x="1108415" y="1490560"/>
              <a:ext cx="206884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4" name="Google Shape;444;g1e3bcd4f077_4_15"/>
            <p:cNvSpPr txBox="1"/>
            <p:nvPr/>
          </p:nvSpPr>
          <p:spPr>
            <a:xfrm flipH="1">
              <a:off x="1108415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카테고리별 워드클라우드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</p:grpSp>
      <p:sp>
        <p:nvSpPr>
          <p:cNvPr id="445" name="Google Shape;445;g1e3bcd4f077_4_15"/>
          <p:cNvSpPr/>
          <p:nvPr/>
        </p:nvSpPr>
        <p:spPr>
          <a:xfrm>
            <a:off x="141920" y="1551560"/>
            <a:ext cx="2958151" cy="31326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g1e3bcd4f077_4_15"/>
          <p:cNvGrpSpPr/>
          <p:nvPr/>
        </p:nvGrpSpPr>
        <p:grpSpPr>
          <a:xfrm>
            <a:off x="745355" y="1360415"/>
            <a:ext cx="1838300" cy="348600"/>
            <a:chOff x="1108415" y="1490560"/>
            <a:chExt cx="2068840" cy="348600"/>
          </a:xfrm>
        </p:grpSpPr>
        <p:sp>
          <p:nvSpPr>
            <p:cNvPr id="447" name="Google Shape;447;g1e3bcd4f077_4_15"/>
            <p:cNvSpPr/>
            <p:nvPr/>
          </p:nvSpPr>
          <p:spPr>
            <a:xfrm flipH="1">
              <a:off x="1108415" y="1490560"/>
              <a:ext cx="2068840" cy="34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8" name="Google Shape;448;g1e3bcd4f077_4_15"/>
            <p:cNvSpPr txBox="1"/>
            <p:nvPr/>
          </p:nvSpPr>
          <p:spPr>
            <a:xfrm flipH="1">
              <a:off x="1108415" y="1490560"/>
              <a:ext cx="206884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</a:rPr>
                <a:t>단어 빈도 그래프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</p:grpSp>
      <p:sp>
        <p:nvSpPr>
          <p:cNvPr id="449" name="Google Shape;449;g1e3bcd4f077_4_15"/>
          <p:cNvSpPr txBox="1"/>
          <p:nvPr/>
        </p:nvSpPr>
        <p:spPr>
          <a:xfrm>
            <a:off x="5693560" y="4295094"/>
            <a:ext cx="1124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세계(104)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50" name="Google Shape;450;g1e3bcd4f077_4_15"/>
          <p:cNvSpPr txBox="1"/>
          <p:nvPr/>
        </p:nvSpPr>
        <p:spPr>
          <a:xfrm>
            <a:off x="7510261" y="4295094"/>
            <a:ext cx="1124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IT/과학(105)</a:t>
            </a:r>
            <a:endParaRPr sz="12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451" name="Google Shape;451;g1e3bcd4f077_4_15" descr="차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51" y="2086330"/>
            <a:ext cx="2829952" cy="183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e3bcd4f077_4_15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2237" y="3284178"/>
            <a:ext cx="1800000" cy="9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e3bcd4f077_4_15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7548" y="1873471"/>
            <a:ext cx="1800000" cy="9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e3bcd4f077_4_15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3277" y="1871268"/>
            <a:ext cx="1800000" cy="9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e3bcd4f077_4_15" descr="텍스트, 주차, 그라피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5721" y="3277514"/>
            <a:ext cx="1800000" cy="9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e3bcd4f077_4_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71600" y="3284178"/>
            <a:ext cx="1800000" cy="9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e3bcd4f077_4_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06786" y="1842017"/>
            <a:ext cx="1800000" cy="97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1349</Words>
  <Application>Microsoft Office PowerPoint</Application>
  <PresentationFormat>화면 슬라이드 쇼(16:9)</PresentationFormat>
  <Paragraphs>228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Noto Sans Medium</vt:lpstr>
      <vt:lpstr>Noto Sans SemiBold</vt:lpstr>
      <vt:lpstr>Arial</vt:lpstr>
      <vt:lpstr>Roboto</vt:lpstr>
      <vt:lpstr>Fira Sans Extra Condensed</vt:lpstr>
      <vt:lpstr>Noto Sans Symbols</vt:lpstr>
      <vt:lpstr>Noto Sans</vt:lpstr>
      <vt:lpstr>Fake News Infographics by Slidesgo</vt:lpstr>
      <vt:lpstr>텍스트 마이닝을 이용한 기사 분류  (뉴스 기사 추천 중심으로)</vt:lpstr>
      <vt:lpstr>목차</vt:lpstr>
      <vt:lpstr>연구 배경</vt:lpstr>
      <vt:lpstr>추천 시스템이란?</vt:lpstr>
      <vt:lpstr>추천 시스템이란?</vt:lpstr>
      <vt:lpstr>추천 시스템이란?</vt:lpstr>
      <vt:lpstr>데이터 설명</vt:lpstr>
      <vt:lpstr>데이터 설명 - 전처리</vt:lpstr>
      <vt:lpstr>데이터 설명 - EDA</vt:lpstr>
      <vt:lpstr>데이터 설명 - LDA</vt:lpstr>
      <vt:lpstr>모델링</vt:lpstr>
      <vt:lpstr>모델링 결과</vt:lpstr>
      <vt:lpstr>모델링</vt:lpstr>
      <vt:lpstr>모델링 결과</vt:lpstr>
      <vt:lpstr>모델링</vt:lpstr>
      <vt:lpstr>모델링 결과</vt:lpstr>
      <vt:lpstr>추천시스템 성능 비교</vt:lpstr>
      <vt:lpstr>모델링</vt:lpstr>
      <vt:lpstr>모델링</vt:lpstr>
      <vt:lpstr>모델링</vt:lpstr>
      <vt:lpstr>모델 결과</vt:lpstr>
      <vt:lpstr>모델 결과</vt:lpstr>
      <vt:lpstr>참고문헌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 마이닝을 이용한 기사 분류  (뉴스 기사 추천 중심으로)</dc:title>
  <cp:lastModifiedBy>meixiang shen</cp:lastModifiedBy>
  <cp:revision>3</cp:revision>
  <dcterms:modified xsi:type="dcterms:W3CDTF">2023-06-06T10:43:14Z</dcterms:modified>
</cp:coreProperties>
</file>